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72" r:id="rId2"/>
  </p:sldMasterIdLst>
  <p:notesMasterIdLst>
    <p:notesMasterId r:id="rId24"/>
  </p:notesMasterIdLst>
  <p:sldIdLst>
    <p:sldId id="258" r:id="rId3"/>
    <p:sldId id="310" r:id="rId4"/>
    <p:sldId id="311" r:id="rId5"/>
    <p:sldId id="294" r:id="rId6"/>
    <p:sldId id="312" r:id="rId7"/>
    <p:sldId id="259" r:id="rId8"/>
    <p:sldId id="276" r:id="rId9"/>
    <p:sldId id="262" r:id="rId10"/>
    <p:sldId id="263" r:id="rId11"/>
    <p:sldId id="265" r:id="rId12"/>
    <p:sldId id="266" r:id="rId13"/>
    <p:sldId id="283" r:id="rId14"/>
    <p:sldId id="269" r:id="rId15"/>
    <p:sldId id="271" r:id="rId16"/>
    <p:sldId id="272" r:id="rId17"/>
    <p:sldId id="323" r:id="rId18"/>
    <p:sldId id="274" r:id="rId19"/>
    <p:sldId id="324" r:id="rId20"/>
    <p:sldId id="325" r:id="rId21"/>
    <p:sldId id="279" r:id="rId22"/>
    <p:sldId id="326"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Miller, Darcy - REE-NASS, Washington, DC" initials="MD-RWD [2]" lastIdx="3" clrIdx="0">
    <p:extLst>
      <p:ext uri="{19B8F6BF-5375-455C-9EA6-DF929625EA0E}">
        <p15:presenceInfo xmlns:p15="http://schemas.microsoft.com/office/powerpoint/2012/main" userId="S::darcy.miller@usda.gov::288b82f9-dc97-4f6c-8ada-1710c7d2046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2227" autoAdjust="0"/>
  </p:normalViewPr>
  <p:slideViewPr>
    <p:cSldViewPr snapToGrid="0">
      <p:cViewPr varScale="1">
        <p:scale>
          <a:sx n="35" d="100"/>
          <a:sy n="35" d="100"/>
        </p:scale>
        <p:origin x="218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BA7045-C692-4AD0-902B-84CD3DD3F5FD}" type="doc">
      <dgm:prSet loTypeId="urn:microsoft.com/office/officeart/2008/layout/HorizontalMultiLevelHierarchy" loCatId="hierarchy" qsTypeId="urn:microsoft.com/office/officeart/2005/8/quickstyle/3d1" qsCatId="3D" csTypeId="urn:microsoft.com/office/officeart/2005/8/colors/colorful1" csCatId="colorful" phldr="1"/>
      <dgm:spPr/>
      <dgm:t>
        <a:bodyPr/>
        <a:lstStyle/>
        <a:p>
          <a:endParaRPr lang="en-US"/>
        </a:p>
      </dgm:t>
    </dgm:pt>
    <dgm:pt modelId="{DA4873E3-CD15-4CE9-9428-C448EA934546}">
      <dgm:prSet phldrT="[Text]" custT="1"/>
      <dgm:spPr>
        <a:solidFill>
          <a:schemeClr val="accent3">
            <a:lumMod val="75000"/>
          </a:schemeClr>
        </a:solidFill>
      </dgm:spPr>
      <dgm:t>
        <a:bodyPr/>
        <a:lstStyle/>
        <a:p>
          <a:r>
            <a:rPr lang="en-US" sz="3800" dirty="0"/>
            <a:t>IDEAL</a:t>
          </a:r>
        </a:p>
        <a:p>
          <a:r>
            <a:rPr lang="en-US" sz="2500" dirty="0"/>
            <a:t>Fully Automated Edit + Imputation for Blaise</a:t>
          </a:r>
        </a:p>
      </dgm:t>
    </dgm:pt>
    <dgm:pt modelId="{B70C8F33-52CB-4779-8BD1-39C44F662AC3}" type="parTrans" cxnId="{0D6C3F52-F4AE-47BB-AF8A-0FCF53C992C2}">
      <dgm:prSet/>
      <dgm:spPr/>
      <dgm:t>
        <a:bodyPr/>
        <a:lstStyle/>
        <a:p>
          <a:endParaRPr lang="en-US"/>
        </a:p>
      </dgm:t>
    </dgm:pt>
    <dgm:pt modelId="{492D14C5-342A-451C-978D-FEF537852ACC}" type="sibTrans" cxnId="{0D6C3F52-F4AE-47BB-AF8A-0FCF53C992C2}">
      <dgm:prSet/>
      <dgm:spPr/>
      <dgm:t>
        <a:bodyPr/>
        <a:lstStyle/>
        <a:p>
          <a:endParaRPr lang="en-US"/>
        </a:p>
      </dgm:t>
    </dgm:pt>
    <dgm:pt modelId="{5EC9EFEE-A43E-4AF0-B331-64382E02E5D8}">
      <dgm:prSet phldrT="[Text]"/>
      <dgm:spPr>
        <a:solidFill>
          <a:schemeClr val="accent1">
            <a:lumMod val="75000"/>
          </a:schemeClr>
        </a:solidFill>
      </dgm:spPr>
      <dgm:t>
        <a:bodyPr/>
        <a:lstStyle/>
        <a:p>
          <a:r>
            <a:rPr lang="en-US" dirty="0"/>
            <a:t>Warning Pass-Through</a:t>
          </a:r>
        </a:p>
      </dgm:t>
    </dgm:pt>
    <dgm:pt modelId="{F71FB87D-CEBC-436B-BCD9-A02D8781BDF1}" type="parTrans" cxnId="{30D529BC-3343-4DB0-8CEA-C6D31209DF3E}">
      <dgm:prSet/>
      <dgm:spPr>
        <a:noFill/>
        <a:ln>
          <a:noFill/>
        </a:ln>
      </dgm:spPr>
      <dgm:t>
        <a:bodyPr/>
        <a:lstStyle/>
        <a:p>
          <a:endParaRPr lang="en-US"/>
        </a:p>
      </dgm:t>
    </dgm:pt>
    <dgm:pt modelId="{700CD1F8-C901-4717-A38A-5FD97357BFBC}" type="sibTrans" cxnId="{30D529BC-3343-4DB0-8CEA-C6D31209DF3E}">
      <dgm:prSet/>
      <dgm:spPr/>
      <dgm:t>
        <a:bodyPr/>
        <a:lstStyle/>
        <a:p>
          <a:endParaRPr lang="en-US"/>
        </a:p>
      </dgm:t>
    </dgm:pt>
    <dgm:pt modelId="{80F8B264-83A7-4635-9382-5485B7A7EF48}">
      <dgm:prSet phldrT="[Text]"/>
      <dgm:spPr>
        <a:solidFill>
          <a:schemeClr val="accent6">
            <a:lumMod val="75000"/>
          </a:schemeClr>
        </a:solidFill>
      </dgm:spPr>
      <dgm:t>
        <a:bodyPr/>
        <a:lstStyle/>
        <a:p>
          <a:r>
            <a:rPr lang="en-US" dirty="0"/>
            <a:t>Estimation Tools</a:t>
          </a:r>
        </a:p>
      </dgm:t>
    </dgm:pt>
    <dgm:pt modelId="{8D8EBA65-FB19-42FC-A806-AD3CFB337285}" type="parTrans" cxnId="{4234C60F-DFFA-4202-9FCE-598C0B13A522}">
      <dgm:prSet/>
      <dgm:spPr>
        <a:noFill/>
        <a:ln>
          <a:noFill/>
        </a:ln>
      </dgm:spPr>
      <dgm:t>
        <a:bodyPr/>
        <a:lstStyle/>
        <a:p>
          <a:endParaRPr lang="en-US"/>
        </a:p>
      </dgm:t>
    </dgm:pt>
    <dgm:pt modelId="{0260CCDA-0C63-4E71-98F1-2C945E74E716}" type="sibTrans" cxnId="{4234C60F-DFFA-4202-9FCE-598C0B13A522}">
      <dgm:prSet/>
      <dgm:spPr/>
      <dgm:t>
        <a:bodyPr/>
        <a:lstStyle/>
        <a:p>
          <a:endParaRPr lang="en-US"/>
        </a:p>
      </dgm:t>
    </dgm:pt>
    <dgm:pt modelId="{B904C99E-CFBF-43D2-A52C-1FD4BA83837B}">
      <dgm:prSet phldrT="[Text]"/>
      <dgm:spPr/>
      <dgm:t>
        <a:bodyPr/>
        <a:lstStyle/>
        <a:p>
          <a:r>
            <a:rPr lang="en-US" dirty="0"/>
            <a:t>Automated Administrative Code Editing</a:t>
          </a:r>
        </a:p>
      </dgm:t>
    </dgm:pt>
    <dgm:pt modelId="{358FFD05-5A40-40F7-8AFB-30C4181C2BE5}" type="parTrans" cxnId="{3BF82F35-4BE4-460B-B332-EA259386B03D}">
      <dgm:prSet/>
      <dgm:spPr>
        <a:noFill/>
        <a:ln>
          <a:noFill/>
        </a:ln>
      </dgm:spPr>
      <dgm:t>
        <a:bodyPr/>
        <a:lstStyle/>
        <a:p>
          <a:endParaRPr lang="en-US"/>
        </a:p>
      </dgm:t>
    </dgm:pt>
    <dgm:pt modelId="{E03E0A95-0452-49AA-ABBF-BA4818D74C9C}" type="sibTrans" cxnId="{3BF82F35-4BE4-460B-B332-EA259386B03D}">
      <dgm:prSet/>
      <dgm:spPr/>
      <dgm:t>
        <a:bodyPr/>
        <a:lstStyle/>
        <a:p>
          <a:endParaRPr lang="en-US"/>
        </a:p>
      </dgm:t>
    </dgm:pt>
    <dgm:pt modelId="{AAC4D90A-380D-49EE-85CD-A716A03FC73E}" type="pres">
      <dgm:prSet presAssocID="{79BA7045-C692-4AD0-902B-84CD3DD3F5FD}" presName="Name0" presStyleCnt="0">
        <dgm:presLayoutVars>
          <dgm:chPref val="1"/>
          <dgm:dir/>
          <dgm:animOne val="branch"/>
          <dgm:animLvl val="lvl"/>
          <dgm:resizeHandles val="exact"/>
        </dgm:presLayoutVars>
      </dgm:prSet>
      <dgm:spPr/>
    </dgm:pt>
    <dgm:pt modelId="{9AB21DA5-C90A-4B8D-BE31-36B17A17F311}" type="pres">
      <dgm:prSet presAssocID="{DA4873E3-CD15-4CE9-9428-C448EA934546}" presName="root1" presStyleCnt="0"/>
      <dgm:spPr/>
    </dgm:pt>
    <dgm:pt modelId="{69B4136C-B3E3-47AD-B322-520B87383135}" type="pres">
      <dgm:prSet presAssocID="{DA4873E3-CD15-4CE9-9428-C448EA934546}" presName="LevelOneTextNode" presStyleLbl="node0" presStyleIdx="0" presStyleCnt="1" custAng="5400000" custScaleX="150531" custLinFactX="42564" custLinFactNeighborX="100000" custLinFactNeighborY="-25989">
        <dgm:presLayoutVars>
          <dgm:chPref val="3"/>
        </dgm:presLayoutVars>
      </dgm:prSet>
      <dgm:spPr/>
    </dgm:pt>
    <dgm:pt modelId="{3E3E5A66-E0F1-4601-A9E0-C85716AA86C0}" type="pres">
      <dgm:prSet presAssocID="{DA4873E3-CD15-4CE9-9428-C448EA934546}" presName="level2hierChild" presStyleCnt="0"/>
      <dgm:spPr/>
    </dgm:pt>
    <dgm:pt modelId="{2C11B523-E6E1-4172-A0DC-1659DC2094F4}" type="pres">
      <dgm:prSet presAssocID="{F71FB87D-CEBC-436B-BCD9-A02D8781BDF1}" presName="conn2-1" presStyleLbl="parChTrans1D2" presStyleIdx="0" presStyleCnt="3"/>
      <dgm:spPr/>
    </dgm:pt>
    <dgm:pt modelId="{6CEC79EE-4F71-49C7-ABDA-D96F627F327F}" type="pres">
      <dgm:prSet presAssocID="{F71FB87D-CEBC-436B-BCD9-A02D8781BDF1}" presName="connTx" presStyleLbl="parChTrans1D2" presStyleIdx="0" presStyleCnt="3"/>
      <dgm:spPr/>
    </dgm:pt>
    <dgm:pt modelId="{CD5E8D14-33F1-4EEA-B26E-07B987924937}" type="pres">
      <dgm:prSet presAssocID="{5EC9EFEE-A43E-4AF0-B331-64382E02E5D8}" presName="root2" presStyleCnt="0"/>
      <dgm:spPr/>
    </dgm:pt>
    <dgm:pt modelId="{A522DEE6-C66D-4B14-B972-47057A0D5C0F}" type="pres">
      <dgm:prSet presAssocID="{5EC9EFEE-A43E-4AF0-B331-64382E02E5D8}" presName="LevelTwoTextNode" presStyleLbl="node2" presStyleIdx="0" presStyleCnt="3" custScaleX="69148" custScaleY="80161" custLinFactX="-104" custLinFactY="80126" custLinFactNeighborX="-100000" custLinFactNeighborY="100000">
        <dgm:presLayoutVars>
          <dgm:chPref val="3"/>
        </dgm:presLayoutVars>
      </dgm:prSet>
      <dgm:spPr/>
    </dgm:pt>
    <dgm:pt modelId="{BB3F773D-C474-41BF-AAB7-62054932A29C}" type="pres">
      <dgm:prSet presAssocID="{5EC9EFEE-A43E-4AF0-B331-64382E02E5D8}" presName="level3hierChild" presStyleCnt="0"/>
      <dgm:spPr/>
    </dgm:pt>
    <dgm:pt modelId="{D81F8DDE-1DE7-4C4D-A748-37B47FB35C70}" type="pres">
      <dgm:prSet presAssocID="{8D8EBA65-FB19-42FC-A806-AD3CFB337285}" presName="conn2-1" presStyleLbl="parChTrans1D2" presStyleIdx="1" presStyleCnt="3"/>
      <dgm:spPr/>
    </dgm:pt>
    <dgm:pt modelId="{3C6CE041-0570-4223-A43B-1E8D72B79232}" type="pres">
      <dgm:prSet presAssocID="{8D8EBA65-FB19-42FC-A806-AD3CFB337285}" presName="connTx" presStyleLbl="parChTrans1D2" presStyleIdx="1" presStyleCnt="3"/>
      <dgm:spPr/>
    </dgm:pt>
    <dgm:pt modelId="{9EB22BBC-E9C5-4D24-AF2B-D2BB4C0EB3F3}" type="pres">
      <dgm:prSet presAssocID="{80F8B264-83A7-4635-9382-5485B7A7EF48}" presName="root2" presStyleCnt="0"/>
      <dgm:spPr/>
    </dgm:pt>
    <dgm:pt modelId="{F59EBAFE-2FE6-4B42-8E5E-45B7265BDAB6}" type="pres">
      <dgm:prSet presAssocID="{80F8B264-83A7-4635-9382-5485B7A7EF48}" presName="LevelTwoTextNode" presStyleLbl="node2" presStyleIdx="1" presStyleCnt="3" custScaleX="71043" custScaleY="88546" custLinFactNeighborX="38941" custLinFactNeighborY="67334">
        <dgm:presLayoutVars>
          <dgm:chPref val="3"/>
        </dgm:presLayoutVars>
      </dgm:prSet>
      <dgm:spPr/>
    </dgm:pt>
    <dgm:pt modelId="{BEAB969A-9DA8-41E1-AF93-23946F0222E7}" type="pres">
      <dgm:prSet presAssocID="{80F8B264-83A7-4635-9382-5485B7A7EF48}" presName="level3hierChild" presStyleCnt="0"/>
      <dgm:spPr/>
    </dgm:pt>
    <dgm:pt modelId="{A773B0DA-64EB-4DF2-9B93-0590B19EE03C}" type="pres">
      <dgm:prSet presAssocID="{358FFD05-5A40-40F7-8AFB-30C4181C2BE5}" presName="conn2-1" presStyleLbl="parChTrans1D2" presStyleIdx="2" presStyleCnt="3"/>
      <dgm:spPr/>
    </dgm:pt>
    <dgm:pt modelId="{B92CEA1D-9D20-44D1-A777-0EC36F6336D7}" type="pres">
      <dgm:prSet presAssocID="{358FFD05-5A40-40F7-8AFB-30C4181C2BE5}" presName="connTx" presStyleLbl="parChTrans1D2" presStyleIdx="2" presStyleCnt="3"/>
      <dgm:spPr/>
    </dgm:pt>
    <dgm:pt modelId="{E62B4525-94EC-4918-8DA6-F99BD6EB08FF}" type="pres">
      <dgm:prSet presAssocID="{B904C99E-CFBF-43D2-A52C-1FD4BA83837B}" presName="root2" presStyleCnt="0"/>
      <dgm:spPr/>
    </dgm:pt>
    <dgm:pt modelId="{CAFB245F-F44F-4D70-AF74-97DB84BE0826}" type="pres">
      <dgm:prSet presAssocID="{B904C99E-CFBF-43D2-A52C-1FD4BA83837B}" presName="LevelTwoTextNode" presStyleLbl="node2" presStyleIdx="2" presStyleCnt="3" custScaleX="71894" custScaleY="87988" custLinFactNeighborX="-32953" custLinFactNeighborY="86768">
        <dgm:presLayoutVars>
          <dgm:chPref val="3"/>
        </dgm:presLayoutVars>
      </dgm:prSet>
      <dgm:spPr/>
    </dgm:pt>
    <dgm:pt modelId="{12291C95-95A5-44DA-B50B-6FC42748535F}" type="pres">
      <dgm:prSet presAssocID="{B904C99E-CFBF-43D2-A52C-1FD4BA83837B}" presName="level3hierChild" presStyleCnt="0"/>
      <dgm:spPr/>
    </dgm:pt>
  </dgm:ptLst>
  <dgm:cxnLst>
    <dgm:cxn modelId="{4FAF0A0A-8F26-43DA-A417-960742A38608}" type="presOf" srcId="{358FFD05-5A40-40F7-8AFB-30C4181C2BE5}" destId="{A773B0DA-64EB-4DF2-9B93-0590B19EE03C}" srcOrd="0" destOrd="0" presId="urn:microsoft.com/office/officeart/2008/layout/HorizontalMultiLevelHierarchy"/>
    <dgm:cxn modelId="{4234C60F-DFFA-4202-9FCE-598C0B13A522}" srcId="{DA4873E3-CD15-4CE9-9428-C448EA934546}" destId="{80F8B264-83A7-4635-9382-5485B7A7EF48}" srcOrd="1" destOrd="0" parTransId="{8D8EBA65-FB19-42FC-A806-AD3CFB337285}" sibTransId="{0260CCDA-0C63-4E71-98F1-2C945E74E716}"/>
    <dgm:cxn modelId="{28C9A031-F114-4190-BC96-09A95AD6DB69}" type="presOf" srcId="{358FFD05-5A40-40F7-8AFB-30C4181C2BE5}" destId="{B92CEA1D-9D20-44D1-A777-0EC36F6336D7}" srcOrd="1" destOrd="0" presId="urn:microsoft.com/office/officeart/2008/layout/HorizontalMultiLevelHierarchy"/>
    <dgm:cxn modelId="{3BF82F35-4BE4-460B-B332-EA259386B03D}" srcId="{DA4873E3-CD15-4CE9-9428-C448EA934546}" destId="{B904C99E-CFBF-43D2-A52C-1FD4BA83837B}" srcOrd="2" destOrd="0" parTransId="{358FFD05-5A40-40F7-8AFB-30C4181C2BE5}" sibTransId="{E03E0A95-0452-49AA-ABBF-BA4818D74C9C}"/>
    <dgm:cxn modelId="{0D6C3F52-F4AE-47BB-AF8A-0FCF53C992C2}" srcId="{79BA7045-C692-4AD0-902B-84CD3DD3F5FD}" destId="{DA4873E3-CD15-4CE9-9428-C448EA934546}" srcOrd="0" destOrd="0" parTransId="{B70C8F33-52CB-4779-8BD1-39C44F662AC3}" sibTransId="{492D14C5-342A-451C-978D-FEF537852ACC}"/>
    <dgm:cxn modelId="{C140CB7C-44EF-4CE4-8A80-E8E05503C834}" type="presOf" srcId="{F71FB87D-CEBC-436B-BCD9-A02D8781BDF1}" destId="{6CEC79EE-4F71-49C7-ABDA-D96F627F327F}" srcOrd="1" destOrd="0" presId="urn:microsoft.com/office/officeart/2008/layout/HorizontalMultiLevelHierarchy"/>
    <dgm:cxn modelId="{FADE0F86-A8BD-4476-A26B-4C0B1E074EE8}" type="presOf" srcId="{79BA7045-C692-4AD0-902B-84CD3DD3F5FD}" destId="{AAC4D90A-380D-49EE-85CD-A716A03FC73E}" srcOrd="0" destOrd="0" presId="urn:microsoft.com/office/officeart/2008/layout/HorizontalMultiLevelHierarchy"/>
    <dgm:cxn modelId="{E8F094A0-EF33-4CD8-B214-1B9D11448169}" type="presOf" srcId="{B904C99E-CFBF-43D2-A52C-1FD4BA83837B}" destId="{CAFB245F-F44F-4D70-AF74-97DB84BE0826}" srcOrd="0" destOrd="0" presId="urn:microsoft.com/office/officeart/2008/layout/HorizontalMultiLevelHierarchy"/>
    <dgm:cxn modelId="{A2D40FB7-8EA0-4F08-AB90-46FD12D1272D}" type="presOf" srcId="{5EC9EFEE-A43E-4AF0-B331-64382E02E5D8}" destId="{A522DEE6-C66D-4B14-B972-47057A0D5C0F}" srcOrd="0" destOrd="0" presId="urn:microsoft.com/office/officeart/2008/layout/HorizontalMultiLevelHierarchy"/>
    <dgm:cxn modelId="{30D529BC-3343-4DB0-8CEA-C6D31209DF3E}" srcId="{DA4873E3-CD15-4CE9-9428-C448EA934546}" destId="{5EC9EFEE-A43E-4AF0-B331-64382E02E5D8}" srcOrd="0" destOrd="0" parTransId="{F71FB87D-CEBC-436B-BCD9-A02D8781BDF1}" sibTransId="{700CD1F8-C901-4717-A38A-5FD97357BFBC}"/>
    <dgm:cxn modelId="{B587CBD2-B244-4BA8-9A70-27F8737AA8FD}" type="presOf" srcId="{DA4873E3-CD15-4CE9-9428-C448EA934546}" destId="{69B4136C-B3E3-47AD-B322-520B87383135}" srcOrd="0" destOrd="0" presId="urn:microsoft.com/office/officeart/2008/layout/HorizontalMultiLevelHierarchy"/>
    <dgm:cxn modelId="{ECDAA7D7-DE18-4C9C-9897-ECFF5C41E235}" type="presOf" srcId="{80F8B264-83A7-4635-9382-5485B7A7EF48}" destId="{F59EBAFE-2FE6-4B42-8E5E-45B7265BDAB6}" srcOrd="0" destOrd="0" presId="urn:microsoft.com/office/officeart/2008/layout/HorizontalMultiLevelHierarchy"/>
    <dgm:cxn modelId="{52A669F1-C289-49C3-9287-02D4C0929408}" type="presOf" srcId="{8D8EBA65-FB19-42FC-A806-AD3CFB337285}" destId="{3C6CE041-0570-4223-A43B-1E8D72B79232}" srcOrd="1" destOrd="0" presId="urn:microsoft.com/office/officeart/2008/layout/HorizontalMultiLevelHierarchy"/>
    <dgm:cxn modelId="{F8FA39F4-B786-47A7-BC5A-37838E5E68C5}" type="presOf" srcId="{F71FB87D-CEBC-436B-BCD9-A02D8781BDF1}" destId="{2C11B523-E6E1-4172-A0DC-1659DC2094F4}" srcOrd="0" destOrd="0" presId="urn:microsoft.com/office/officeart/2008/layout/HorizontalMultiLevelHierarchy"/>
    <dgm:cxn modelId="{0AFFD8FB-623C-4AFC-A737-180C60945CB6}" type="presOf" srcId="{8D8EBA65-FB19-42FC-A806-AD3CFB337285}" destId="{D81F8DDE-1DE7-4C4D-A748-37B47FB35C70}" srcOrd="0" destOrd="0" presId="urn:microsoft.com/office/officeart/2008/layout/HorizontalMultiLevelHierarchy"/>
    <dgm:cxn modelId="{C4142F6F-7C88-49EA-8CEA-72CA9E59AE6F}" type="presParOf" srcId="{AAC4D90A-380D-49EE-85CD-A716A03FC73E}" destId="{9AB21DA5-C90A-4B8D-BE31-36B17A17F311}" srcOrd="0" destOrd="0" presId="urn:microsoft.com/office/officeart/2008/layout/HorizontalMultiLevelHierarchy"/>
    <dgm:cxn modelId="{EE036F42-D3CC-486D-8981-41AEF2B80365}" type="presParOf" srcId="{9AB21DA5-C90A-4B8D-BE31-36B17A17F311}" destId="{69B4136C-B3E3-47AD-B322-520B87383135}" srcOrd="0" destOrd="0" presId="urn:microsoft.com/office/officeart/2008/layout/HorizontalMultiLevelHierarchy"/>
    <dgm:cxn modelId="{0614523C-1504-4914-9080-98E32BCAD9D7}" type="presParOf" srcId="{9AB21DA5-C90A-4B8D-BE31-36B17A17F311}" destId="{3E3E5A66-E0F1-4601-A9E0-C85716AA86C0}" srcOrd="1" destOrd="0" presId="urn:microsoft.com/office/officeart/2008/layout/HorizontalMultiLevelHierarchy"/>
    <dgm:cxn modelId="{45DEC091-6149-4178-9906-A3DE8417559D}" type="presParOf" srcId="{3E3E5A66-E0F1-4601-A9E0-C85716AA86C0}" destId="{2C11B523-E6E1-4172-A0DC-1659DC2094F4}" srcOrd="0" destOrd="0" presId="urn:microsoft.com/office/officeart/2008/layout/HorizontalMultiLevelHierarchy"/>
    <dgm:cxn modelId="{F4BB9918-C2F2-45AC-AB5F-8B7B6D6135AE}" type="presParOf" srcId="{2C11B523-E6E1-4172-A0DC-1659DC2094F4}" destId="{6CEC79EE-4F71-49C7-ABDA-D96F627F327F}" srcOrd="0" destOrd="0" presId="urn:microsoft.com/office/officeart/2008/layout/HorizontalMultiLevelHierarchy"/>
    <dgm:cxn modelId="{1AC08402-40EC-4361-84A9-55E664DF13A6}" type="presParOf" srcId="{3E3E5A66-E0F1-4601-A9E0-C85716AA86C0}" destId="{CD5E8D14-33F1-4EEA-B26E-07B987924937}" srcOrd="1" destOrd="0" presId="urn:microsoft.com/office/officeart/2008/layout/HorizontalMultiLevelHierarchy"/>
    <dgm:cxn modelId="{29160804-6B72-4834-B2AF-57416477A253}" type="presParOf" srcId="{CD5E8D14-33F1-4EEA-B26E-07B987924937}" destId="{A522DEE6-C66D-4B14-B972-47057A0D5C0F}" srcOrd="0" destOrd="0" presId="urn:microsoft.com/office/officeart/2008/layout/HorizontalMultiLevelHierarchy"/>
    <dgm:cxn modelId="{91716A66-6643-480C-887A-6755DFC4BA61}" type="presParOf" srcId="{CD5E8D14-33F1-4EEA-B26E-07B987924937}" destId="{BB3F773D-C474-41BF-AAB7-62054932A29C}" srcOrd="1" destOrd="0" presId="urn:microsoft.com/office/officeart/2008/layout/HorizontalMultiLevelHierarchy"/>
    <dgm:cxn modelId="{1BBDD3B5-FB2D-4A37-BFD4-73A6ECDFE359}" type="presParOf" srcId="{3E3E5A66-E0F1-4601-A9E0-C85716AA86C0}" destId="{D81F8DDE-1DE7-4C4D-A748-37B47FB35C70}" srcOrd="2" destOrd="0" presId="urn:microsoft.com/office/officeart/2008/layout/HorizontalMultiLevelHierarchy"/>
    <dgm:cxn modelId="{F06CFA64-6847-4441-A3DC-57F4082BBD74}" type="presParOf" srcId="{D81F8DDE-1DE7-4C4D-A748-37B47FB35C70}" destId="{3C6CE041-0570-4223-A43B-1E8D72B79232}" srcOrd="0" destOrd="0" presId="urn:microsoft.com/office/officeart/2008/layout/HorizontalMultiLevelHierarchy"/>
    <dgm:cxn modelId="{DC75FFB0-EA4D-4AC1-BD61-76263EBF4CB4}" type="presParOf" srcId="{3E3E5A66-E0F1-4601-A9E0-C85716AA86C0}" destId="{9EB22BBC-E9C5-4D24-AF2B-D2BB4C0EB3F3}" srcOrd="3" destOrd="0" presId="urn:microsoft.com/office/officeart/2008/layout/HorizontalMultiLevelHierarchy"/>
    <dgm:cxn modelId="{533D10DA-0E3A-46BF-A5EC-D14EBDCCC885}" type="presParOf" srcId="{9EB22BBC-E9C5-4D24-AF2B-D2BB4C0EB3F3}" destId="{F59EBAFE-2FE6-4B42-8E5E-45B7265BDAB6}" srcOrd="0" destOrd="0" presId="urn:microsoft.com/office/officeart/2008/layout/HorizontalMultiLevelHierarchy"/>
    <dgm:cxn modelId="{75157683-6526-4C4C-AF22-CEFE1F865E51}" type="presParOf" srcId="{9EB22BBC-E9C5-4D24-AF2B-D2BB4C0EB3F3}" destId="{BEAB969A-9DA8-41E1-AF93-23946F0222E7}" srcOrd="1" destOrd="0" presId="urn:microsoft.com/office/officeart/2008/layout/HorizontalMultiLevelHierarchy"/>
    <dgm:cxn modelId="{01401101-495F-462A-BCDB-18BD75B39E20}" type="presParOf" srcId="{3E3E5A66-E0F1-4601-A9E0-C85716AA86C0}" destId="{A773B0DA-64EB-4DF2-9B93-0590B19EE03C}" srcOrd="4" destOrd="0" presId="urn:microsoft.com/office/officeart/2008/layout/HorizontalMultiLevelHierarchy"/>
    <dgm:cxn modelId="{F216016B-15C2-4FDF-A6BA-96F680253383}" type="presParOf" srcId="{A773B0DA-64EB-4DF2-9B93-0590B19EE03C}" destId="{B92CEA1D-9D20-44D1-A777-0EC36F6336D7}" srcOrd="0" destOrd="0" presId="urn:microsoft.com/office/officeart/2008/layout/HorizontalMultiLevelHierarchy"/>
    <dgm:cxn modelId="{48A6B8BF-1299-42ED-AD3F-94BDDFADCAA6}" type="presParOf" srcId="{3E3E5A66-E0F1-4601-A9E0-C85716AA86C0}" destId="{E62B4525-94EC-4918-8DA6-F99BD6EB08FF}" srcOrd="5" destOrd="0" presId="urn:microsoft.com/office/officeart/2008/layout/HorizontalMultiLevelHierarchy"/>
    <dgm:cxn modelId="{AFC2501C-C5A1-4C98-B511-A9202EA2B66F}" type="presParOf" srcId="{E62B4525-94EC-4918-8DA6-F99BD6EB08FF}" destId="{CAFB245F-F44F-4D70-AF74-97DB84BE0826}" srcOrd="0" destOrd="0" presId="urn:microsoft.com/office/officeart/2008/layout/HorizontalMultiLevelHierarchy"/>
    <dgm:cxn modelId="{DDE3EACA-C3FE-48D4-8323-E0E792823C65}" type="presParOf" srcId="{E62B4525-94EC-4918-8DA6-F99BD6EB08FF}" destId="{12291C95-95A5-44DA-B50B-6FC42748535F}" srcOrd="1" destOrd="0" presId="urn:microsoft.com/office/officeart/2008/layout/HorizontalMultiLevelHierarchy"/>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73B0DA-64EB-4DF2-9B93-0590B19EE03C}">
      <dsp:nvSpPr>
        <dsp:cNvPr id="0" name=""/>
        <dsp:cNvSpPr/>
      </dsp:nvSpPr>
      <dsp:spPr>
        <a:xfrm>
          <a:off x="3041488" y="1596102"/>
          <a:ext cx="2337183" cy="4204606"/>
        </a:xfrm>
        <a:custGeom>
          <a:avLst/>
          <a:gdLst/>
          <a:ahLst/>
          <a:cxnLst/>
          <a:rect l="0" t="0" r="0" b="0"/>
          <a:pathLst>
            <a:path>
              <a:moveTo>
                <a:pt x="2337183" y="0"/>
              </a:moveTo>
              <a:lnTo>
                <a:pt x="0" y="4204606"/>
              </a:lnTo>
            </a:path>
          </a:pathLst>
        </a:custGeom>
        <a:noFill/>
        <a:ln w="25400" cap="flat" cmpd="sng" algn="ctr">
          <a:no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089817" y="3578142"/>
        <a:ext cx="240526" cy="240526"/>
      </dsp:txXfrm>
    </dsp:sp>
    <dsp:sp modelId="{D81F8DDE-1DE7-4C4D-A748-37B47FB35C70}">
      <dsp:nvSpPr>
        <dsp:cNvPr id="0" name=""/>
        <dsp:cNvSpPr/>
      </dsp:nvSpPr>
      <dsp:spPr>
        <a:xfrm>
          <a:off x="5378672" y="1596102"/>
          <a:ext cx="641131" cy="2528589"/>
        </a:xfrm>
        <a:custGeom>
          <a:avLst/>
          <a:gdLst/>
          <a:ahLst/>
          <a:cxnLst/>
          <a:rect l="0" t="0" r="0" b="0"/>
          <a:pathLst>
            <a:path>
              <a:moveTo>
                <a:pt x="0" y="0"/>
              </a:moveTo>
              <a:lnTo>
                <a:pt x="320565" y="0"/>
              </a:lnTo>
              <a:lnTo>
                <a:pt x="320565" y="2528589"/>
              </a:lnTo>
              <a:lnTo>
                <a:pt x="641131" y="2528589"/>
              </a:lnTo>
            </a:path>
          </a:pathLst>
        </a:custGeom>
        <a:noFill/>
        <a:ln w="25400" cap="flat" cmpd="sng" algn="ctr">
          <a:no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634022" y="2795182"/>
        <a:ext cx="130430" cy="130430"/>
      </dsp:txXfrm>
    </dsp:sp>
    <dsp:sp modelId="{2C11B523-E6E1-4172-A0DC-1659DC2094F4}">
      <dsp:nvSpPr>
        <dsp:cNvPr id="0" name=""/>
        <dsp:cNvSpPr/>
      </dsp:nvSpPr>
      <dsp:spPr>
        <a:xfrm>
          <a:off x="259659" y="1596102"/>
          <a:ext cx="5119012" cy="2572018"/>
        </a:xfrm>
        <a:custGeom>
          <a:avLst/>
          <a:gdLst/>
          <a:ahLst/>
          <a:cxnLst/>
          <a:rect l="0" t="0" r="0" b="0"/>
          <a:pathLst>
            <a:path>
              <a:moveTo>
                <a:pt x="5119012" y="0"/>
              </a:moveTo>
              <a:lnTo>
                <a:pt x="0" y="2572018"/>
              </a:lnTo>
            </a:path>
          </a:pathLst>
        </a:custGeom>
        <a:noFill/>
        <a:ln w="25400" cap="flat" cmpd="sng" algn="ctr">
          <a:no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675945" y="2738890"/>
        <a:ext cx="286441" cy="286441"/>
      </dsp:txXfrm>
    </dsp:sp>
    <dsp:sp modelId="{69B4136C-B3E3-47AD-B322-520B87383135}">
      <dsp:nvSpPr>
        <dsp:cNvPr id="0" name=""/>
        <dsp:cNvSpPr/>
      </dsp:nvSpPr>
      <dsp:spPr>
        <a:xfrm>
          <a:off x="1104377" y="645497"/>
          <a:ext cx="6647380" cy="1901209"/>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IDEAL</a:t>
          </a:r>
        </a:p>
        <a:p>
          <a:pPr marL="0" lvl="0" indent="0" algn="ctr" defTabSz="1689100">
            <a:lnSpc>
              <a:spcPct val="90000"/>
            </a:lnSpc>
            <a:spcBef>
              <a:spcPct val="0"/>
            </a:spcBef>
            <a:spcAft>
              <a:spcPct val="35000"/>
            </a:spcAft>
            <a:buNone/>
          </a:pPr>
          <a:r>
            <a:rPr lang="en-US" sz="2500" kern="1200" dirty="0"/>
            <a:t>Fully Automated Edit + Imputation for Blaise</a:t>
          </a:r>
        </a:p>
      </dsp:txBody>
      <dsp:txXfrm>
        <a:off x="1104377" y="645497"/>
        <a:ext cx="6647380" cy="1901209"/>
      </dsp:txXfrm>
    </dsp:sp>
    <dsp:sp modelId="{A522DEE6-C66D-4B14-B972-47057A0D5C0F}">
      <dsp:nvSpPr>
        <dsp:cNvPr id="0" name=""/>
        <dsp:cNvSpPr/>
      </dsp:nvSpPr>
      <dsp:spPr>
        <a:xfrm>
          <a:off x="259659" y="3661903"/>
          <a:ext cx="2864557" cy="1012435"/>
        </a:xfrm>
        <a:prstGeom prst="rect">
          <a:avLst/>
        </a:prstGeom>
        <a:solidFill>
          <a:schemeClr val="accent1">
            <a:lumMod val="7500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Warning Pass-Through</a:t>
          </a:r>
        </a:p>
      </dsp:txBody>
      <dsp:txXfrm>
        <a:off x="259659" y="3661903"/>
        <a:ext cx="2864557" cy="1012435"/>
      </dsp:txXfrm>
    </dsp:sp>
    <dsp:sp modelId="{F59EBAFE-2FE6-4B42-8E5E-45B7265BDAB6}">
      <dsp:nvSpPr>
        <dsp:cNvPr id="0" name=""/>
        <dsp:cNvSpPr/>
      </dsp:nvSpPr>
      <dsp:spPr>
        <a:xfrm>
          <a:off x="6019803" y="3565523"/>
          <a:ext cx="2943060" cy="1118337"/>
        </a:xfrm>
        <a:prstGeom prst="rect">
          <a:avLst/>
        </a:prstGeom>
        <a:solidFill>
          <a:schemeClr val="accent6">
            <a:lumMod val="7500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Estimation Tools</a:t>
          </a:r>
        </a:p>
      </dsp:txBody>
      <dsp:txXfrm>
        <a:off x="6019803" y="3565523"/>
        <a:ext cx="2943060" cy="1118337"/>
      </dsp:txXfrm>
    </dsp:sp>
    <dsp:sp modelId="{CAFB245F-F44F-4D70-AF74-97DB84BE0826}">
      <dsp:nvSpPr>
        <dsp:cNvPr id="0" name=""/>
        <dsp:cNvSpPr/>
      </dsp:nvSpPr>
      <dsp:spPr>
        <a:xfrm>
          <a:off x="3041488" y="5245063"/>
          <a:ext cx="2978314" cy="1111290"/>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Automated Administrative Code Editing</a:t>
          </a:r>
        </a:p>
      </dsp:txBody>
      <dsp:txXfrm>
        <a:off x="3041488" y="5245063"/>
        <a:ext cx="2978314" cy="1111290"/>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02368-AE6A-49DD-BBF6-57A335E480A3}" type="datetimeFigureOut">
              <a:rPr lang="en-US" smtClean="0"/>
              <a:t>10/25/2021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67C6F-1298-44A4-A105-0BCDB837C46D}" type="slidenum">
              <a:rPr lang="en-US" smtClean="0"/>
              <a:t>‹#›</a:t>
            </a:fld>
            <a:endParaRPr lang="en-US"/>
          </a:p>
        </p:txBody>
      </p:sp>
    </p:spTree>
    <p:extLst>
      <p:ext uri="{BB962C8B-B14F-4D97-AF65-F5344CB8AC3E}">
        <p14:creationId xmlns:p14="http://schemas.microsoft.com/office/powerpoint/2010/main" val="931986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a:t>
            </a:fld>
            <a:endParaRPr lang="en-US"/>
          </a:p>
        </p:txBody>
      </p:sp>
    </p:spTree>
    <p:extLst>
      <p:ext uri="{BB962C8B-B14F-4D97-AF65-F5344CB8AC3E}">
        <p14:creationId xmlns:p14="http://schemas.microsoft.com/office/powerpoint/2010/main" val="24499305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10</a:t>
            </a:fld>
            <a:endParaRPr lang="en-US"/>
          </a:p>
        </p:txBody>
      </p:sp>
    </p:spTree>
    <p:extLst>
      <p:ext uri="{BB962C8B-B14F-4D97-AF65-F5344CB8AC3E}">
        <p14:creationId xmlns:p14="http://schemas.microsoft.com/office/powerpoint/2010/main" val="4160258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11</a:t>
            </a:fld>
            <a:endParaRPr lang="en-US"/>
          </a:p>
        </p:txBody>
      </p:sp>
    </p:spTree>
    <p:extLst>
      <p:ext uri="{BB962C8B-B14F-4D97-AF65-F5344CB8AC3E}">
        <p14:creationId xmlns:p14="http://schemas.microsoft.com/office/powerpoint/2010/main" val="14855750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12</a:t>
            </a:fld>
            <a:endParaRPr lang="en-US"/>
          </a:p>
        </p:txBody>
      </p:sp>
    </p:spTree>
    <p:extLst>
      <p:ext uri="{BB962C8B-B14F-4D97-AF65-F5344CB8AC3E}">
        <p14:creationId xmlns:p14="http://schemas.microsoft.com/office/powerpoint/2010/main" val="3058890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13</a:t>
            </a:fld>
            <a:endParaRPr lang="en-US"/>
          </a:p>
        </p:txBody>
      </p:sp>
    </p:spTree>
    <p:extLst>
      <p:ext uri="{BB962C8B-B14F-4D97-AF65-F5344CB8AC3E}">
        <p14:creationId xmlns:p14="http://schemas.microsoft.com/office/powerpoint/2010/main" val="359992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14</a:t>
            </a:fld>
            <a:endParaRPr lang="en-US"/>
          </a:p>
        </p:txBody>
      </p:sp>
    </p:spTree>
    <p:extLst>
      <p:ext uri="{BB962C8B-B14F-4D97-AF65-F5344CB8AC3E}">
        <p14:creationId xmlns:p14="http://schemas.microsoft.com/office/powerpoint/2010/main" val="25725890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15</a:t>
            </a:fld>
            <a:endParaRPr lang="en-US"/>
          </a:p>
        </p:txBody>
      </p:sp>
    </p:spTree>
    <p:extLst>
      <p:ext uri="{BB962C8B-B14F-4D97-AF65-F5344CB8AC3E}">
        <p14:creationId xmlns:p14="http://schemas.microsoft.com/office/powerpoint/2010/main" val="19954014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16</a:t>
            </a:fld>
            <a:endParaRPr lang="en-US"/>
          </a:p>
        </p:txBody>
      </p:sp>
    </p:spTree>
    <p:extLst>
      <p:ext uri="{BB962C8B-B14F-4D97-AF65-F5344CB8AC3E}">
        <p14:creationId xmlns:p14="http://schemas.microsoft.com/office/powerpoint/2010/main" val="2784934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17</a:t>
            </a:fld>
            <a:endParaRPr lang="en-US"/>
          </a:p>
        </p:txBody>
      </p:sp>
    </p:spTree>
    <p:extLst>
      <p:ext uri="{BB962C8B-B14F-4D97-AF65-F5344CB8AC3E}">
        <p14:creationId xmlns:p14="http://schemas.microsoft.com/office/powerpoint/2010/main" val="3593746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18</a:t>
            </a:fld>
            <a:endParaRPr lang="en-US"/>
          </a:p>
        </p:txBody>
      </p:sp>
    </p:spTree>
    <p:extLst>
      <p:ext uri="{BB962C8B-B14F-4D97-AF65-F5344CB8AC3E}">
        <p14:creationId xmlns:p14="http://schemas.microsoft.com/office/powerpoint/2010/main" val="34537380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19</a:t>
            </a:fld>
            <a:endParaRPr lang="en-US"/>
          </a:p>
        </p:txBody>
      </p:sp>
    </p:spTree>
    <p:extLst>
      <p:ext uri="{BB962C8B-B14F-4D97-AF65-F5344CB8AC3E}">
        <p14:creationId xmlns:p14="http://schemas.microsoft.com/office/powerpoint/2010/main" val="4065066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2</a:t>
            </a:fld>
            <a:endParaRPr lang="en-US"/>
          </a:p>
        </p:txBody>
      </p:sp>
    </p:spTree>
    <p:extLst>
      <p:ext uri="{BB962C8B-B14F-4D97-AF65-F5344CB8AC3E}">
        <p14:creationId xmlns:p14="http://schemas.microsoft.com/office/powerpoint/2010/main" val="39893637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20</a:t>
            </a:fld>
            <a:endParaRPr lang="en-US"/>
          </a:p>
        </p:txBody>
      </p:sp>
    </p:spTree>
    <p:extLst>
      <p:ext uri="{BB962C8B-B14F-4D97-AF65-F5344CB8AC3E}">
        <p14:creationId xmlns:p14="http://schemas.microsoft.com/office/powerpoint/2010/main" val="11025253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0367C6F-1298-44A4-A105-0BCDB837C46D}" type="slidenum">
              <a:rPr lang="en-US" smtClean="0"/>
              <a:t>21</a:t>
            </a:fld>
            <a:endParaRPr lang="en-US"/>
          </a:p>
        </p:txBody>
      </p:sp>
    </p:spTree>
    <p:extLst>
      <p:ext uri="{BB962C8B-B14F-4D97-AF65-F5344CB8AC3E}">
        <p14:creationId xmlns:p14="http://schemas.microsoft.com/office/powerpoint/2010/main" val="1590767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D61C13-3B5A-4A4B-B0F6-61BEA1EF12C9}" type="slidenum">
              <a:rPr lang="en-US" smtClean="0"/>
              <a:t>3</a:t>
            </a:fld>
            <a:endParaRPr lang="en-US"/>
          </a:p>
        </p:txBody>
      </p:sp>
    </p:spTree>
    <p:extLst>
      <p:ext uri="{BB962C8B-B14F-4D97-AF65-F5344CB8AC3E}">
        <p14:creationId xmlns:p14="http://schemas.microsoft.com/office/powerpoint/2010/main" val="39058149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4</a:t>
            </a:fld>
            <a:endParaRPr lang="en-US"/>
          </a:p>
        </p:txBody>
      </p:sp>
    </p:spTree>
    <p:extLst>
      <p:ext uri="{BB962C8B-B14F-4D97-AF65-F5344CB8AC3E}">
        <p14:creationId xmlns:p14="http://schemas.microsoft.com/office/powerpoint/2010/main" val="2444446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5</a:t>
            </a:fld>
            <a:endParaRPr lang="en-US"/>
          </a:p>
        </p:txBody>
      </p:sp>
    </p:spTree>
    <p:extLst>
      <p:ext uri="{BB962C8B-B14F-4D97-AF65-F5344CB8AC3E}">
        <p14:creationId xmlns:p14="http://schemas.microsoft.com/office/powerpoint/2010/main" val="2291413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dirty="0"/>
              <a:t>This report set a foundation for NASS to communicate a well-defined problem and formulate a goal to provide a solution to the problem.  The solution is a modularized  and generalized editing and imputation process for the surveys currently processed in the Blaise interactive edit.  We want a system constructed in a modularized way (meaning that editing and imputation occur in separate steps, like the PRISM surveys) to increase agility in updating edits and imputation methods.  We want the system to be generalized (meaning that edit logic for the same set of variables can be shared across surveys).  We call this envisioned system IDEAL, which stands for Imputation, Deterministic Edits, Automation and Logic (IDEAL).</a:t>
            </a:r>
          </a:p>
          <a:p>
            <a:pPr lvl="1"/>
            <a:endParaRPr lang="en-US" sz="1200" dirty="0"/>
          </a:p>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6</a:t>
            </a:fld>
            <a:endParaRPr lang="en-US"/>
          </a:p>
        </p:txBody>
      </p:sp>
    </p:spTree>
    <p:extLst>
      <p:ext uri="{BB962C8B-B14F-4D97-AF65-F5344CB8AC3E}">
        <p14:creationId xmlns:p14="http://schemas.microsoft.com/office/powerpoint/2010/main" val="1073853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7</a:t>
            </a:fld>
            <a:endParaRPr lang="en-US"/>
          </a:p>
        </p:txBody>
      </p:sp>
    </p:spTree>
    <p:extLst>
      <p:ext uri="{BB962C8B-B14F-4D97-AF65-F5344CB8AC3E}">
        <p14:creationId xmlns:p14="http://schemas.microsoft.com/office/powerpoint/2010/main" val="3666656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8</a:t>
            </a:fld>
            <a:endParaRPr lang="en-US"/>
          </a:p>
        </p:txBody>
      </p:sp>
    </p:spTree>
    <p:extLst>
      <p:ext uri="{BB962C8B-B14F-4D97-AF65-F5344CB8AC3E}">
        <p14:creationId xmlns:p14="http://schemas.microsoft.com/office/powerpoint/2010/main" val="22688728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67C6F-1298-44A4-A105-0BCDB837C46D}" type="slidenum">
              <a:rPr lang="en-US" smtClean="0"/>
              <a:t>9</a:t>
            </a:fld>
            <a:endParaRPr lang="en-US"/>
          </a:p>
        </p:txBody>
      </p:sp>
    </p:spTree>
    <p:extLst>
      <p:ext uri="{BB962C8B-B14F-4D97-AF65-F5344CB8AC3E}">
        <p14:creationId xmlns:p14="http://schemas.microsoft.com/office/powerpoint/2010/main" val="1927226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76404"/>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432175"/>
            <a:ext cx="6400800" cy="175260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442BF3B-1B4E-4147-88EA-C38D4084F3F9}"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1366470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371604"/>
            <a:ext cx="8229600" cy="4495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49C791-C9D1-405E-A5B4-7BDE5CB6016C}"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3420347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762004"/>
            <a:ext cx="2057400" cy="5135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762004"/>
            <a:ext cx="6019800" cy="51355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D18F558-0951-457F-B40F-EA70384C7863}"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3377560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D492B80-A204-4AEC-9B31-78AF50F2B974}" type="datetime1">
              <a:rPr lang="en-US" smtClean="0"/>
              <a:t>10/25/2021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2639470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C522B5A-BD0B-4A26-9152-F636803F6822}" type="datetime1">
              <a:rPr lang="en-US" smtClean="0"/>
              <a:t>10/25/2021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555711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CCD292-DC69-466B-814B-21D552C82201}" type="datetime1">
              <a:rPr lang="en-US" smtClean="0"/>
              <a:t>10/25/2021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704394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469C23-2AB0-4887-971D-25FA300A32A1}" type="datetime1">
              <a:rPr lang="en-US" smtClean="0"/>
              <a:t>10/25/2021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4128981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F5C4D34-4514-4C8C-A2A2-367EC3804B80}" type="datetime1">
              <a:rPr lang="en-US" smtClean="0"/>
              <a:t>10/25/2021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5566487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B58B6A4-E386-4B2A-8773-71EA55C3CCAE}" type="datetime1">
              <a:rPr lang="en-US" smtClean="0"/>
              <a:t>10/25/2021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731015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A85A4A-C692-47EC-BA62-1A213BE34063}" type="datetime1">
              <a:rPr lang="en-US" smtClean="0"/>
              <a:t>10/25/2021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1191810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91C478-C142-413F-9500-1478C1C0A160}" type="datetime1">
              <a:rPr lang="en-US" smtClean="0"/>
              <a:t>10/25/2021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789695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7696200" cy="838200"/>
          </a:xfrm>
        </p:spPr>
        <p:txBody>
          <a:bodyPr/>
          <a:lstStyle/>
          <a:p>
            <a:r>
              <a:rPr lang="en-US"/>
              <a:t>Click to edit Master title style</a:t>
            </a:r>
          </a:p>
        </p:txBody>
      </p:sp>
      <p:sp>
        <p:nvSpPr>
          <p:cNvPr id="3" name="Content Placeholder 2"/>
          <p:cNvSpPr>
            <a:spLocks noGrp="1"/>
          </p:cNvSpPr>
          <p:nvPr>
            <p:ph idx="1"/>
          </p:nvPr>
        </p:nvSpPr>
        <p:spPr>
          <a:xfrm>
            <a:off x="457200" y="1600201"/>
            <a:ext cx="8229600" cy="426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BB0A5A-9732-43DA-AF85-3FB9A89CA3A5}"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16546855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1B4FB5-40C5-42D4-943B-E40209DCB365}" type="datetime1">
              <a:rPr lang="en-US" smtClean="0"/>
              <a:t>10/25/2021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32686331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36117E-5543-4D00-9A4E-9D1483B8B182}" type="datetime1">
              <a:rPr lang="en-US" smtClean="0"/>
              <a:t>10/25/2021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685702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A938EC-6267-43FF-92F2-D58DDE26A5F1}" type="datetime1">
              <a:rPr lang="en-US" smtClean="0"/>
              <a:t>10/25/2021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1394444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1939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1219200"/>
            <a:ext cx="7772400" cy="1500187"/>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B1C3CF-CB1F-493D-9173-7A88259E4CDC}"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2888999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FF36BCC-BF7E-4B3D-9488-6B745CD54B71}"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3667594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7"/>
            <a:ext cx="4040188" cy="36925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7"/>
            <a:ext cx="4041775" cy="36925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ED5708-A4B9-4E9D-9EC5-E2F47823A1A4}" type="datetime1">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2433649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6EB3654-08FF-4116-8F30-FCA41916E5F9}" type="datetime1">
              <a:rPr lang="en-US" smtClean="0"/>
              <a:t>10/25/2021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2059628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76D554-3E66-4CEA-BB90-062FB28252B0}" type="datetime1">
              <a:rPr lang="en-US" smtClean="0"/>
              <a:t>10/25/2021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388997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76200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762001"/>
            <a:ext cx="5111750" cy="4832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924051"/>
            <a:ext cx="3008313" cy="3670300"/>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922E74-3823-4CCB-982C-385B1578FDB1}"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3087663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495799"/>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533400"/>
            <a:ext cx="5486400" cy="3889374"/>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1792288" y="5062537"/>
            <a:ext cx="5486400" cy="804862"/>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5B997C-2F1A-41A4-8D87-4962DB89E834}"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4A15CE-9D31-44FE-A4A3-3DFF052127A3}" type="slidenum">
              <a:rPr lang="en-US" smtClean="0"/>
              <a:pPr/>
              <a:t>‹#›</a:t>
            </a:fld>
            <a:endParaRPr lang="en-US"/>
          </a:p>
        </p:txBody>
      </p:sp>
    </p:spTree>
    <p:extLst>
      <p:ext uri="{BB962C8B-B14F-4D97-AF65-F5344CB8AC3E}">
        <p14:creationId xmlns:p14="http://schemas.microsoft.com/office/powerpoint/2010/main" val="479227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0" y="6003425"/>
            <a:ext cx="9144000" cy="854579"/>
            <a:chOff x="0" y="6003421"/>
            <a:chExt cx="9144000" cy="854579"/>
          </a:xfrm>
        </p:grpSpPr>
        <p:grpSp>
          <p:nvGrpSpPr>
            <p:cNvPr id="12" name="Group 11"/>
            <p:cNvGrpSpPr/>
            <p:nvPr userDrawn="1"/>
          </p:nvGrpSpPr>
          <p:grpSpPr>
            <a:xfrm>
              <a:off x="0" y="6003421"/>
              <a:ext cx="9144000" cy="854579"/>
              <a:chOff x="0" y="6003421"/>
              <a:chExt cx="9144000" cy="854579"/>
            </a:xfrm>
          </p:grpSpPr>
          <p:pic>
            <p:nvPicPr>
              <p:cNvPr id="8" name="Picture 7"/>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6003421"/>
                <a:ext cx="9144000" cy="854579"/>
              </a:xfrm>
              <a:prstGeom prst="rect">
                <a:avLst/>
              </a:prstGeom>
            </p:spPr>
          </p:pic>
          <p:sp>
            <p:nvSpPr>
              <p:cNvPr id="7" name="Rectangle 6"/>
              <p:cNvSpPr/>
              <p:nvPr userDrawn="1"/>
            </p:nvSpPr>
            <p:spPr>
              <a:xfrm>
                <a:off x="8001000" y="6096000"/>
                <a:ext cx="1066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pic>
          <p:nvPicPr>
            <p:cNvPr id="13" name="Picture 12"/>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8409234" y="6121129"/>
              <a:ext cx="617223" cy="619162"/>
            </a:xfrm>
            <a:prstGeom prst="rect">
              <a:avLst/>
            </a:prstGeom>
          </p:spPr>
        </p:pic>
      </p:grpSp>
      <p:sp>
        <p:nvSpPr>
          <p:cNvPr id="2" name="Title Placeholder 1"/>
          <p:cNvSpPr>
            <a:spLocks noGrp="1"/>
          </p:cNvSpPr>
          <p:nvPr>
            <p:ph type="title"/>
          </p:nvPr>
        </p:nvSpPr>
        <p:spPr>
          <a:xfrm>
            <a:off x="990600" y="152400"/>
            <a:ext cx="7696200" cy="8382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4"/>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90600" y="6356354"/>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06BC1F-9CF5-41DF-A557-BE9F5E9EA0C0}" type="datetime1">
              <a:rPr lang="en-US" smtClean="0"/>
              <a:t>10/25/2021</a:t>
            </a:fld>
            <a:endParaRPr lang="en-US" dirty="0"/>
          </a:p>
        </p:txBody>
      </p:sp>
      <p:sp>
        <p:nvSpPr>
          <p:cNvPr id="5" name="Footer Placeholder 4"/>
          <p:cNvSpPr>
            <a:spLocks noGrp="1"/>
          </p:cNvSpPr>
          <p:nvPr>
            <p:ph type="ftr" sz="quarter" idx="3"/>
          </p:nvPr>
        </p:nvSpPr>
        <p:spPr>
          <a:xfrm>
            <a:off x="3124200" y="6356354"/>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4"/>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4A15CE-9D31-44FE-A4A3-3DFF052127A3}" type="slidenum">
              <a:rPr lang="en-US" smtClean="0"/>
              <a:pPr/>
              <a:t>‹#›</a:t>
            </a:fld>
            <a:endParaRPr lang="en-US"/>
          </a:p>
        </p:txBody>
      </p:sp>
    </p:spTree>
    <p:extLst>
      <p:ext uri="{BB962C8B-B14F-4D97-AF65-F5344CB8AC3E}">
        <p14:creationId xmlns:p14="http://schemas.microsoft.com/office/powerpoint/2010/main" val="32263032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9531DF-E274-4926-9EB5-D673F90583E8}" type="datetime1">
              <a:rPr lang="en-US" smtClean="0"/>
              <a:t>10/25/2021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C86E36-C69D-4322-A283-EBFF6F1FA6B3}" type="slidenum">
              <a:rPr lang="en-US" smtClean="0"/>
              <a:pPr/>
              <a:t>‹#›</a:t>
            </a:fld>
            <a:endParaRPr lang="en-US" dirty="0"/>
          </a:p>
        </p:txBody>
      </p:sp>
    </p:spTree>
    <p:extLst>
      <p:ext uri="{BB962C8B-B14F-4D97-AF65-F5344CB8AC3E}">
        <p14:creationId xmlns:p14="http://schemas.microsoft.com/office/powerpoint/2010/main" val="18712871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microsoft.com/office/2007/relationships/media" Target="../media/media21.m4a"/><Relationship Id="rId7" Type="http://schemas.openxmlformats.org/officeDocument/2006/relationships/image" Target="../media/image3.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notesSlide" Target="../notesSlides/notesSlide20.xml"/><Relationship Id="rId5" Type="http://schemas.openxmlformats.org/officeDocument/2006/relationships/slideLayout" Target="../slideLayouts/slideLayout2.xml"/><Relationship Id="rId4" Type="http://schemas.openxmlformats.org/officeDocument/2006/relationships/audio" Target="../media/media21.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3.xml"/><Relationship Id="rId7" Type="http://schemas.openxmlformats.org/officeDocument/2006/relationships/diagramQuickStyle" Target="../diagrams/quickStyle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7.xml"/><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9"/>
            <a:ext cx="8153400" cy="1470025"/>
          </a:xfrm>
        </p:spPr>
        <p:txBody>
          <a:bodyPr>
            <a:normAutofit fontScale="90000"/>
          </a:bodyPr>
          <a:lstStyle/>
          <a:p>
            <a:r>
              <a:rPr lang="en-US" dirty="0"/>
              <a:t>Growing a Modern Edit and Imputation System</a:t>
            </a:r>
            <a:br>
              <a:rPr lang="en-US" dirty="0"/>
            </a:br>
            <a:endParaRPr lang="en-US" dirty="0"/>
          </a:p>
        </p:txBody>
      </p:sp>
      <p:sp>
        <p:nvSpPr>
          <p:cNvPr id="3" name="Subtitle 2"/>
          <p:cNvSpPr>
            <a:spLocks noGrp="1"/>
          </p:cNvSpPr>
          <p:nvPr>
            <p:ph type="subTitle" idx="1"/>
          </p:nvPr>
        </p:nvSpPr>
        <p:spPr/>
        <p:txBody>
          <a:bodyPr>
            <a:normAutofit fontScale="92500"/>
          </a:bodyPr>
          <a:lstStyle/>
          <a:p>
            <a:r>
              <a:rPr lang="en-US" dirty="0"/>
              <a:t>Darcy Miller</a:t>
            </a:r>
          </a:p>
          <a:p>
            <a:r>
              <a:rPr lang="en-US" dirty="0"/>
              <a:t>National Agricultural Statistics Service</a:t>
            </a:r>
          </a:p>
          <a:p>
            <a:r>
              <a:rPr lang="en-US" dirty="0"/>
              <a:t>FCSM 2021</a:t>
            </a:r>
          </a:p>
          <a:p>
            <a:endParaRPr lang="en-US" dirty="0"/>
          </a:p>
        </p:txBody>
      </p:sp>
      <p:sp>
        <p:nvSpPr>
          <p:cNvPr id="5" name="AutoShape 2">
            <a:extLst>
              <a:ext uri="{FF2B5EF4-FFF2-40B4-BE49-F238E27FC236}">
                <a16:creationId xmlns:a16="http://schemas.microsoft.com/office/drawing/2014/main" id="{D653E426-D75E-432F-A8F5-330E4BC8553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Recorded Sound">
            <a:hlinkClick r:id="" action="ppaction://media"/>
            <a:extLst>
              <a:ext uri="{FF2B5EF4-FFF2-40B4-BE49-F238E27FC236}">
                <a16:creationId xmlns:a16="http://schemas.microsoft.com/office/drawing/2014/main" id="{18BD3E3C-DEDB-4D1C-97F7-6859063737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80464" y="6283321"/>
            <a:ext cx="406400" cy="406400"/>
          </a:xfrm>
          <a:prstGeom prst="rect">
            <a:avLst/>
          </a:prstGeom>
        </p:spPr>
      </p:pic>
    </p:spTree>
    <p:extLst>
      <p:ext uri="{BB962C8B-B14F-4D97-AF65-F5344CB8AC3E}">
        <p14:creationId xmlns:p14="http://schemas.microsoft.com/office/powerpoint/2010/main" val="167564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7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1B9581-A2A3-4776-917C-D7AE9FCBEF3F}"/>
              </a:ext>
            </a:extLst>
          </p:cNvPr>
          <p:cNvSpPr/>
          <p:nvPr/>
        </p:nvSpPr>
        <p:spPr>
          <a:xfrm>
            <a:off x="0" y="0"/>
            <a:ext cx="9144000" cy="1905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8800" y="411480"/>
            <a:ext cx="10261600" cy="838200"/>
          </a:xfrm>
        </p:spPr>
        <p:txBody>
          <a:bodyPr>
            <a:normAutofit fontScale="90000"/>
          </a:bodyPr>
          <a:lstStyle/>
          <a:p>
            <a:r>
              <a:rPr lang="en-US" dirty="0"/>
              <a:t>Estimation Tools: </a:t>
            </a:r>
            <a:br>
              <a:rPr lang="en-US" dirty="0"/>
            </a:br>
            <a:r>
              <a:rPr lang="en-US" dirty="0"/>
              <a:t>Purpose</a:t>
            </a:r>
          </a:p>
        </p:txBody>
      </p:sp>
      <p:sp>
        <p:nvSpPr>
          <p:cNvPr id="3" name="Content Placeholder 2"/>
          <p:cNvSpPr>
            <a:spLocks noGrp="1"/>
          </p:cNvSpPr>
          <p:nvPr>
            <p:ph idx="1"/>
          </p:nvPr>
        </p:nvSpPr>
        <p:spPr>
          <a:xfrm>
            <a:off x="0" y="2133602"/>
            <a:ext cx="9010436" cy="4525963"/>
          </a:xfrm>
        </p:spPr>
        <p:txBody>
          <a:bodyPr>
            <a:normAutofit/>
          </a:bodyPr>
          <a:lstStyle/>
          <a:p>
            <a:r>
              <a:rPr lang="en-US" dirty="0"/>
              <a:t>Estimate must-strata records (primarily the largest producers) that are unit nonresponses </a:t>
            </a:r>
          </a:p>
          <a:p>
            <a:pPr lvl="1"/>
            <a:r>
              <a:rPr lang="en-US" dirty="0"/>
              <a:t>Currently, estimations made for entire unit outside of interface</a:t>
            </a:r>
          </a:p>
          <a:p>
            <a:pPr lvl="1"/>
            <a:r>
              <a:rPr lang="en-US" dirty="0"/>
              <a:t>Automate process developed to:</a:t>
            </a:r>
          </a:p>
          <a:p>
            <a:pPr lvl="2"/>
            <a:r>
              <a:rPr lang="en-US" dirty="0"/>
              <a:t>Reduce clerical work/save time, minimize human error, provide tracking and repeatability</a:t>
            </a:r>
          </a:p>
          <a:p>
            <a:endParaRPr lang="en-US" dirty="0"/>
          </a:p>
        </p:txBody>
      </p:sp>
      <p:sp>
        <p:nvSpPr>
          <p:cNvPr id="5" name="Slide Number Placeholder 4">
            <a:extLst>
              <a:ext uri="{FF2B5EF4-FFF2-40B4-BE49-F238E27FC236}">
                <a16:creationId xmlns:a16="http://schemas.microsoft.com/office/drawing/2014/main" id="{953E7342-143F-43B1-8E42-C98D5BF6BBDD}"/>
              </a:ext>
            </a:extLst>
          </p:cNvPr>
          <p:cNvSpPr>
            <a:spLocks noGrp="1"/>
          </p:cNvSpPr>
          <p:nvPr>
            <p:ph type="sldNum" sz="quarter" idx="12"/>
          </p:nvPr>
        </p:nvSpPr>
        <p:spPr/>
        <p:txBody>
          <a:bodyPr/>
          <a:lstStyle/>
          <a:p>
            <a:fld id="{E6C86E36-C69D-4322-A283-EBFF6F1FA6B3}" type="slidenum">
              <a:rPr lang="en-US" smtClean="0"/>
              <a:pPr/>
              <a:t>10</a:t>
            </a:fld>
            <a:endParaRPr lang="en-US" dirty="0"/>
          </a:p>
        </p:txBody>
      </p:sp>
      <p:sp>
        <p:nvSpPr>
          <p:cNvPr id="6" name="Footer Placeholder 5">
            <a:extLst>
              <a:ext uri="{FF2B5EF4-FFF2-40B4-BE49-F238E27FC236}">
                <a16:creationId xmlns:a16="http://schemas.microsoft.com/office/drawing/2014/main" id="{977E7B27-AC28-4684-A392-FE75472DA9F8}"/>
              </a:ext>
            </a:extLst>
          </p:cNvPr>
          <p:cNvSpPr>
            <a:spLocks noGrp="1"/>
          </p:cNvSpPr>
          <p:nvPr>
            <p:ph type="ftr" sz="quarter" idx="11"/>
          </p:nvPr>
        </p:nvSpPr>
        <p:spPr/>
        <p:txBody>
          <a:bodyPr/>
          <a:lstStyle/>
          <a:p>
            <a:r>
              <a:rPr lang="en-US" dirty="0"/>
              <a:t>10</a:t>
            </a:r>
          </a:p>
        </p:txBody>
      </p:sp>
      <p:pic>
        <p:nvPicPr>
          <p:cNvPr id="7" name="Recorded Sound">
            <a:hlinkClick r:id="" action="ppaction://media"/>
            <a:extLst>
              <a:ext uri="{FF2B5EF4-FFF2-40B4-BE49-F238E27FC236}">
                <a16:creationId xmlns:a16="http://schemas.microsoft.com/office/drawing/2014/main" id="{B5060E40-EE01-45E4-B331-215E289205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616" y="6232783"/>
            <a:ext cx="406400" cy="406400"/>
          </a:xfrm>
          <a:prstGeom prst="rect">
            <a:avLst/>
          </a:prstGeom>
        </p:spPr>
      </p:pic>
    </p:spTree>
    <p:extLst>
      <p:ext uri="{BB962C8B-B14F-4D97-AF65-F5344CB8AC3E}">
        <p14:creationId xmlns:p14="http://schemas.microsoft.com/office/powerpoint/2010/main" val="264797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103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0512E1-7B99-427A-8ADD-35F67FB85771}"/>
              </a:ext>
            </a:extLst>
          </p:cNvPr>
          <p:cNvSpPr/>
          <p:nvPr/>
        </p:nvSpPr>
        <p:spPr>
          <a:xfrm>
            <a:off x="0" y="0"/>
            <a:ext cx="9144000" cy="1905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8800" y="430659"/>
            <a:ext cx="10261600" cy="838200"/>
          </a:xfrm>
        </p:spPr>
        <p:txBody>
          <a:bodyPr>
            <a:normAutofit fontScale="90000"/>
          </a:bodyPr>
          <a:lstStyle/>
          <a:p>
            <a:r>
              <a:rPr lang="en-US" dirty="0"/>
              <a:t>Estimation Tools: </a:t>
            </a:r>
            <a:br>
              <a:rPr lang="en-US" dirty="0"/>
            </a:br>
            <a:r>
              <a:rPr lang="en-US" dirty="0"/>
              <a:t>Accomplishments</a:t>
            </a:r>
          </a:p>
        </p:txBody>
      </p:sp>
      <p:sp>
        <p:nvSpPr>
          <p:cNvPr id="3" name="Content Placeholder 2"/>
          <p:cNvSpPr>
            <a:spLocks noGrp="1"/>
          </p:cNvSpPr>
          <p:nvPr>
            <p:ph idx="1"/>
          </p:nvPr>
        </p:nvSpPr>
        <p:spPr>
          <a:xfrm>
            <a:off x="1" y="1981202"/>
            <a:ext cx="9144000" cy="4678363"/>
          </a:xfrm>
        </p:spPr>
        <p:txBody>
          <a:bodyPr>
            <a:normAutofit/>
          </a:bodyPr>
          <a:lstStyle/>
          <a:p>
            <a:r>
              <a:rPr lang="en-US" dirty="0"/>
              <a:t>Developed and implemented tool for the Off Farm Grain Stocks Survey (OFGS) and Hog Inventory Survey</a:t>
            </a:r>
          </a:p>
          <a:p>
            <a:r>
              <a:rPr lang="en-US" dirty="0"/>
              <a:t>Evaluated the tool on previous data</a:t>
            </a:r>
          </a:p>
          <a:p>
            <a:r>
              <a:rPr lang="en-US" dirty="0"/>
              <a:t>Created and shared documentation of tool</a:t>
            </a:r>
          </a:p>
          <a:p>
            <a:r>
              <a:rPr lang="en-US" dirty="0"/>
              <a:t>Trained Regional Field Office (RFO) staff</a:t>
            </a:r>
          </a:p>
        </p:txBody>
      </p:sp>
      <p:sp>
        <p:nvSpPr>
          <p:cNvPr id="5" name="Slide Number Placeholder 4">
            <a:extLst>
              <a:ext uri="{FF2B5EF4-FFF2-40B4-BE49-F238E27FC236}">
                <a16:creationId xmlns:a16="http://schemas.microsoft.com/office/drawing/2014/main" id="{99D0FB42-3ED3-4905-9241-E3DE0A96C180}"/>
              </a:ext>
            </a:extLst>
          </p:cNvPr>
          <p:cNvSpPr>
            <a:spLocks noGrp="1"/>
          </p:cNvSpPr>
          <p:nvPr>
            <p:ph type="sldNum" sz="quarter" idx="12"/>
          </p:nvPr>
        </p:nvSpPr>
        <p:spPr/>
        <p:txBody>
          <a:bodyPr/>
          <a:lstStyle/>
          <a:p>
            <a:fld id="{E6C86E36-C69D-4322-A283-EBFF6F1FA6B3}" type="slidenum">
              <a:rPr lang="en-US" smtClean="0"/>
              <a:pPr/>
              <a:t>11</a:t>
            </a:fld>
            <a:endParaRPr lang="en-US" dirty="0"/>
          </a:p>
        </p:txBody>
      </p:sp>
      <p:sp>
        <p:nvSpPr>
          <p:cNvPr id="6" name="Footer Placeholder 5">
            <a:extLst>
              <a:ext uri="{FF2B5EF4-FFF2-40B4-BE49-F238E27FC236}">
                <a16:creationId xmlns:a16="http://schemas.microsoft.com/office/drawing/2014/main" id="{6DF10BE9-D1FF-4430-A765-8290D6FE3CB7}"/>
              </a:ext>
            </a:extLst>
          </p:cNvPr>
          <p:cNvSpPr>
            <a:spLocks noGrp="1"/>
          </p:cNvSpPr>
          <p:nvPr>
            <p:ph type="ftr" sz="quarter" idx="11"/>
          </p:nvPr>
        </p:nvSpPr>
        <p:spPr/>
        <p:txBody>
          <a:bodyPr/>
          <a:lstStyle/>
          <a:p>
            <a:r>
              <a:rPr lang="en-US" dirty="0"/>
              <a:t>11</a:t>
            </a:r>
          </a:p>
        </p:txBody>
      </p:sp>
      <p:pic>
        <p:nvPicPr>
          <p:cNvPr id="8" name="Recorded Sound">
            <a:hlinkClick r:id="" action="ppaction://media"/>
            <a:extLst>
              <a:ext uri="{FF2B5EF4-FFF2-40B4-BE49-F238E27FC236}">
                <a16:creationId xmlns:a16="http://schemas.microsoft.com/office/drawing/2014/main" id="{6DB3F599-DB3C-41B7-B72C-A097BCE113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99920" y="6153154"/>
            <a:ext cx="406400" cy="406400"/>
          </a:xfrm>
          <a:prstGeom prst="rect">
            <a:avLst/>
          </a:prstGeom>
        </p:spPr>
      </p:pic>
    </p:spTree>
    <p:extLst>
      <p:ext uri="{BB962C8B-B14F-4D97-AF65-F5344CB8AC3E}">
        <p14:creationId xmlns:p14="http://schemas.microsoft.com/office/powerpoint/2010/main" val="359738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69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BD34C14-51AD-409C-B33D-7499E0B8006D}"/>
              </a:ext>
            </a:extLst>
          </p:cNvPr>
          <p:cNvSpPr/>
          <p:nvPr/>
        </p:nvSpPr>
        <p:spPr>
          <a:xfrm>
            <a:off x="0" y="0"/>
            <a:ext cx="9144000" cy="19050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274639"/>
            <a:ext cx="9144000" cy="1143000"/>
          </a:xfrm>
        </p:spPr>
        <p:txBody>
          <a:bodyPr>
            <a:noAutofit/>
          </a:bodyPr>
          <a:lstStyle/>
          <a:p>
            <a:r>
              <a:rPr lang="en-US" sz="3800" dirty="0"/>
              <a:t>Automated Editing for Administrative Codes:</a:t>
            </a:r>
            <a:br>
              <a:rPr lang="en-US" sz="3800" dirty="0"/>
            </a:br>
            <a:r>
              <a:rPr lang="en-US" sz="3800" dirty="0"/>
              <a:t>Purpose</a:t>
            </a:r>
          </a:p>
        </p:txBody>
      </p:sp>
      <p:sp>
        <p:nvSpPr>
          <p:cNvPr id="3" name="Content Placeholder 2"/>
          <p:cNvSpPr>
            <a:spLocks noGrp="1"/>
          </p:cNvSpPr>
          <p:nvPr>
            <p:ph idx="1"/>
          </p:nvPr>
        </p:nvSpPr>
        <p:spPr>
          <a:xfrm>
            <a:off x="0" y="2057402"/>
            <a:ext cx="9144000" cy="4373563"/>
          </a:xfrm>
        </p:spPr>
        <p:txBody>
          <a:bodyPr/>
          <a:lstStyle/>
          <a:p>
            <a:r>
              <a:rPr lang="en-US" dirty="0"/>
              <a:t>Automate edit changes needed to some of the administrative codes</a:t>
            </a:r>
          </a:p>
          <a:p>
            <a:r>
              <a:rPr lang="en-US" dirty="0"/>
              <a:t>Reduces need for staff intervention for edits with consistent business rules</a:t>
            </a:r>
          </a:p>
          <a:p>
            <a:pPr marL="0" indent="0">
              <a:buNone/>
            </a:pPr>
            <a:endParaRPr lang="en-US" dirty="0"/>
          </a:p>
        </p:txBody>
      </p:sp>
      <p:sp>
        <p:nvSpPr>
          <p:cNvPr id="5" name="Slide Number Placeholder 4">
            <a:extLst>
              <a:ext uri="{FF2B5EF4-FFF2-40B4-BE49-F238E27FC236}">
                <a16:creationId xmlns:a16="http://schemas.microsoft.com/office/drawing/2014/main" id="{47A1D1F3-DC2B-4724-BDFB-408EB0351270}"/>
              </a:ext>
            </a:extLst>
          </p:cNvPr>
          <p:cNvSpPr>
            <a:spLocks noGrp="1"/>
          </p:cNvSpPr>
          <p:nvPr>
            <p:ph type="sldNum" sz="quarter" idx="12"/>
          </p:nvPr>
        </p:nvSpPr>
        <p:spPr/>
        <p:txBody>
          <a:bodyPr/>
          <a:lstStyle/>
          <a:p>
            <a:fld id="{E6C86E36-C69D-4322-A283-EBFF6F1FA6B3}" type="slidenum">
              <a:rPr lang="en-US" smtClean="0"/>
              <a:pPr/>
              <a:t>12</a:t>
            </a:fld>
            <a:endParaRPr lang="en-US" dirty="0"/>
          </a:p>
        </p:txBody>
      </p:sp>
      <p:sp>
        <p:nvSpPr>
          <p:cNvPr id="6" name="Footer Placeholder 5">
            <a:extLst>
              <a:ext uri="{FF2B5EF4-FFF2-40B4-BE49-F238E27FC236}">
                <a16:creationId xmlns:a16="http://schemas.microsoft.com/office/drawing/2014/main" id="{B5FD129F-99A2-44ED-AC20-99260D92360D}"/>
              </a:ext>
            </a:extLst>
          </p:cNvPr>
          <p:cNvSpPr>
            <a:spLocks noGrp="1"/>
          </p:cNvSpPr>
          <p:nvPr>
            <p:ph type="ftr" sz="quarter" idx="11"/>
          </p:nvPr>
        </p:nvSpPr>
        <p:spPr/>
        <p:txBody>
          <a:bodyPr/>
          <a:lstStyle/>
          <a:p>
            <a:r>
              <a:rPr lang="en-US" dirty="0"/>
              <a:t>13</a:t>
            </a:r>
          </a:p>
        </p:txBody>
      </p:sp>
      <p:pic>
        <p:nvPicPr>
          <p:cNvPr id="8" name="Recorded Sound">
            <a:hlinkClick r:id="" action="ppaction://media"/>
            <a:extLst>
              <a:ext uri="{FF2B5EF4-FFF2-40B4-BE49-F238E27FC236}">
                <a16:creationId xmlns:a16="http://schemas.microsoft.com/office/drawing/2014/main" id="{5F34EF18-5184-4B77-9DDC-E98AA319C7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76400" y="6315079"/>
            <a:ext cx="406400" cy="406400"/>
          </a:xfrm>
          <a:prstGeom prst="rect">
            <a:avLst/>
          </a:prstGeom>
        </p:spPr>
      </p:pic>
    </p:spTree>
    <p:extLst>
      <p:ext uri="{BB962C8B-B14F-4D97-AF65-F5344CB8AC3E}">
        <p14:creationId xmlns:p14="http://schemas.microsoft.com/office/powerpoint/2010/main" val="1745238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218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EF4406-3257-4065-9569-4D5AEC2A3627}"/>
              </a:ext>
            </a:extLst>
          </p:cNvPr>
          <p:cNvSpPr/>
          <p:nvPr/>
        </p:nvSpPr>
        <p:spPr>
          <a:xfrm>
            <a:off x="0" y="0"/>
            <a:ext cx="9144000" cy="19050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274639"/>
            <a:ext cx="9287838" cy="1143000"/>
          </a:xfrm>
        </p:spPr>
        <p:txBody>
          <a:bodyPr>
            <a:noAutofit/>
          </a:bodyPr>
          <a:lstStyle/>
          <a:p>
            <a:r>
              <a:rPr lang="en-US" sz="3800" dirty="0"/>
              <a:t>Automated Editing for Administrative Codes:</a:t>
            </a:r>
            <a:br>
              <a:rPr lang="en-US" sz="3800" dirty="0"/>
            </a:br>
            <a:r>
              <a:rPr lang="en-US" sz="3800" dirty="0"/>
              <a:t>Accomplishments</a:t>
            </a:r>
          </a:p>
        </p:txBody>
      </p:sp>
      <p:sp>
        <p:nvSpPr>
          <p:cNvPr id="3" name="Content Placeholder 2"/>
          <p:cNvSpPr>
            <a:spLocks noGrp="1"/>
          </p:cNvSpPr>
          <p:nvPr>
            <p:ph idx="1"/>
          </p:nvPr>
        </p:nvSpPr>
        <p:spPr>
          <a:xfrm>
            <a:off x="0" y="2286954"/>
            <a:ext cx="9144000" cy="4373563"/>
          </a:xfrm>
        </p:spPr>
        <p:txBody>
          <a:bodyPr/>
          <a:lstStyle/>
          <a:p>
            <a:r>
              <a:rPr lang="en-US" dirty="0"/>
              <a:t>Tested and implemented for all Blaise surveys and three PRISM surveys</a:t>
            </a:r>
          </a:p>
          <a:p>
            <a:r>
              <a:rPr lang="en-US" dirty="0"/>
              <a:t>Documentation developed and shared; RFO trainings held</a:t>
            </a:r>
          </a:p>
          <a:p>
            <a:r>
              <a:rPr lang="en-US" dirty="0"/>
              <a:t>Saved over one thousand hours of staff time from January to September</a:t>
            </a:r>
          </a:p>
        </p:txBody>
      </p:sp>
      <p:sp>
        <p:nvSpPr>
          <p:cNvPr id="5" name="Slide Number Placeholder 4">
            <a:extLst>
              <a:ext uri="{FF2B5EF4-FFF2-40B4-BE49-F238E27FC236}">
                <a16:creationId xmlns:a16="http://schemas.microsoft.com/office/drawing/2014/main" id="{4A1BAABE-FA83-40D3-A50E-EB3FDE6E3516}"/>
              </a:ext>
            </a:extLst>
          </p:cNvPr>
          <p:cNvSpPr>
            <a:spLocks noGrp="1"/>
          </p:cNvSpPr>
          <p:nvPr>
            <p:ph type="sldNum" sz="quarter" idx="12"/>
          </p:nvPr>
        </p:nvSpPr>
        <p:spPr/>
        <p:txBody>
          <a:bodyPr/>
          <a:lstStyle/>
          <a:p>
            <a:fld id="{E6C86E36-C69D-4322-A283-EBFF6F1FA6B3}" type="slidenum">
              <a:rPr lang="en-US" smtClean="0"/>
              <a:pPr/>
              <a:t>13</a:t>
            </a:fld>
            <a:endParaRPr lang="en-US" dirty="0"/>
          </a:p>
        </p:txBody>
      </p:sp>
      <p:sp>
        <p:nvSpPr>
          <p:cNvPr id="6" name="Footer Placeholder 5">
            <a:extLst>
              <a:ext uri="{FF2B5EF4-FFF2-40B4-BE49-F238E27FC236}">
                <a16:creationId xmlns:a16="http://schemas.microsoft.com/office/drawing/2014/main" id="{134CB623-7445-432F-B80E-B5EFEC4910B1}"/>
              </a:ext>
            </a:extLst>
          </p:cNvPr>
          <p:cNvSpPr>
            <a:spLocks noGrp="1"/>
          </p:cNvSpPr>
          <p:nvPr>
            <p:ph type="ftr" sz="quarter" idx="11"/>
          </p:nvPr>
        </p:nvSpPr>
        <p:spPr/>
        <p:txBody>
          <a:bodyPr/>
          <a:lstStyle/>
          <a:p>
            <a:r>
              <a:rPr lang="en-US" dirty="0"/>
              <a:t>14</a:t>
            </a:r>
          </a:p>
        </p:txBody>
      </p:sp>
      <p:pic>
        <p:nvPicPr>
          <p:cNvPr id="8" name="Recorded Sound">
            <a:hlinkClick r:id="" action="ppaction://media"/>
            <a:extLst>
              <a:ext uri="{FF2B5EF4-FFF2-40B4-BE49-F238E27FC236}">
                <a16:creationId xmlns:a16="http://schemas.microsoft.com/office/drawing/2014/main" id="{9100881C-A2FE-45AB-94AC-8C49AD0CFA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79600" y="6176961"/>
            <a:ext cx="406400" cy="406400"/>
          </a:xfrm>
          <a:prstGeom prst="rect">
            <a:avLst/>
          </a:prstGeom>
        </p:spPr>
      </p:pic>
    </p:spTree>
    <p:extLst>
      <p:ext uri="{BB962C8B-B14F-4D97-AF65-F5344CB8AC3E}">
        <p14:creationId xmlns:p14="http://schemas.microsoft.com/office/powerpoint/2010/main" val="406098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92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75E53C-1306-4893-8567-82736104A39F}"/>
              </a:ext>
            </a:extLst>
          </p:cNvPr>
          <p:cNvSpPr/>
          <p:nvPr/>
        </p:nvSpPr>
        <p:spPr>
          <a:xfrm>
            <a:off x="0" y="0"/>
            <a:ext cx="9144000" cy="1905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381000"/>
            <a:ext cx="8229600" cy="1143000"/>
          </a:xfrm>
        </p:spPr>
        <p:txBody>
          <a:bodyPr>
            <a:normAutofit fontScale="90000"/>
          </a:bodyPr>
          <a:lstStyle/>
          <a:p>
            <a:r>
              <a:rPr lang="en-US" sz="3600" spc="-151" dirty="0"/>
              <a:t>Imputation, Deterministic Edits, Automation, and Logic </a:t>
            </a:r>
            <a:r>
              <a:rPr lang="en-US" dirty="0"/>
              <a:t>(IDEAL):</a:t>
            </a:r>
            <a:br>
              <a:rPr lang="en-US" dirty="0"/>
            </a:br>
            <a:r>
              <a:rPr lang="en-US" dirty="0"/>
              <a:t>Purpose</a:t>
            </a:r>
          </a:p>
        </p:txBody>
      </p:sp>
      <p:sp>
        <p:nvSpPr>
          <p:cNvPr id="3" name="Content Placeholder 2"/>
          <p:cNvSpPr>
            <a:spLocks noGrp="1"/>
          </p:cNvSpPr>
          <p:nvPr>
            <p:ph idx="1"/>
          </p:nvPr>
        </p:nvSpPr>
        <p:spPr>
          <a:xfrm>
            <a:off x="0" y="2027240"/>
            <a:ext cx="9144000" cy="4525963"/>
          </a:xfrm>
        </p:spPr>
        <p:txBody>
          <a:bodyPr/>
          <a:lstStyle/>
          <a:p>
            <a:r>
              <a:rPr lang="en-US" dirty="0"/>
              <a:t>Modularize and automate editing and imputation process for Blaise surveys in a generalized system</a:t>
            </a:r>
          </a:p>
          <a:p>
            <a:pPr lvl="1"/>
            <a:r>
              <a:rPr lang="en-US" dirty="0"/>
              <a:t>Decrease staff time editing</a:t>
            </a:r>
          </a:p>
          <a:p>
            <a:pPr lvl="1"/>
            <a:r>
              <a:rPr lang="en-US" dirty="0"/>
              <a:t>Increase data quality</a:t>
            </a:r>
          </a:p>
        </p:txBody>
      </p:sp>
      <p:sp>
        <p:nvSpPr>
          <p:cNvPr id="5" name="Slide Number Placeholder 4">
            <a:extLst>
              <a:ext uri="{FF2B5EF4-FFF2-40B4-BE49-F238E27FC236}">
                <a16:creationId xmlns:a16="http://schemas.microsoft.com/office/drawing/2014/main" id="{F1E4C5CB-DC72-409B-80C4-293EFCC99FB4}"/>
              </a:ext>
            </a:extLst>
          </p:cNvPr>
          <p:cNvSpPr>
            <a:spLocks noGrp="1"/>
          </p:cNvSpPr>
          <p:nvPr>
            <p:ph type="sldNum" sz="quarter" idx="12"/>
          </p:nvPr>
        </p:nvSpPr>
        <p:spPr/>
        <p:txBody>
          <a:bodyPr/>
          <a:lstStyle/>
          <a:p>
            <a:fld id="{E6C86E36-C69D-4322-A283-EBFF6F1FA6B3}" type="slidenum">
              <a:rPr lang="en-US" smtClean="0"/>
              <a:pPr/>
              <a:t>14</a:t>
            </a:fld>
            <a:endParaRPr lang="en-US" dirty="0"/>
          </a:p>
        </p:txBody>
      </p:sp>
      <p:sp>
        <p:nvSpPr>
          <p:cNvPr id="6" name="Footer Placeholder 5">
            <a:extLst>
              <a:ext uri="{FF2B5EF4-FFF2-40B4-BE49-F238E27FC236}">
                <a16:creationId xmlns:a16="http://schemas.microsoft.com/office/drawing/2014/main" id="{A5A8A0E2-F04C-471B-8ED2-736B91854BC4}"/>
              </a:ext>
            </a:extLst>
          </p:cNvPr>
          <p:cNvSpPr>
            <a:spLocks noGrp="1"/>
          </p:cNvSpPr>
          <p:nvPr>
            <p:ph type="ftr" sz="quarter" idx="11"/>
          </p:nvPr>
        </p:nvSpPr>
        <p:spPr/>
        <p:txBody>
          <a:bodyPr/>
          <a:lstStyle/>
          <a:p>
            <a:r>
              <a:rPr lang="en-US" dirty="0"/>
              <a:t>16</a:t>
            </a:r>
          </a:p>
        </p:txBody>
      </p:sp>
      <p:pic>
        <p:nvPicPr>
          <p:cNvPr id="8" name="Recorded Sound">
            <a:hlinkClick r:id="" action="ppaction://media"/>
            <a:extLst>
              <a:ext uri="{FF2B5EF4-FFF2-40B4-BE49-F238E27FC236}">
                <a16:creationId xmlns:a16="http://schemas.microsoft.com/office/drawing/2014/main" id="{C202B088-3B1B-48AA-8B91-806871D021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27200" y="6273800"/>
            <a:ext cx="406400" cy="406400"/>
          </a:xfrm>
          <a:prstGeom prst="rect">
            <a:avLst/>
          </a:prstGeom>
        </p:spPr>
      </p:pic>
    </p:spTree>
    <p:extLst>
      <p:ext uri="{BB962C8B-B14F-4D97-AF65-F5344CB8AC3E}">
        <p14:creationId xmlns:p14="http://schemas.microsoft.com/office/powerpoint/2010/main" val="3662907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11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E31EAF0-7AA4-4DE5-B2EB-5B2F480214D0}"/>
              </a:ext>
            </a:extLst>
          </p:cNvPr>
          <p:cNvSpPr/>
          <p:nvPr/>
        </p:nvSpPr>
        <p:spPr>
          <a:xfrm>
            <a:off x="0" y="0"/>
            <a:ext cx="9144000" cy="1905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23898" y="419528"/>
            <a:ext cx="7696200" cy="838200"/>
          </a:xfrm>
        </p:spPr>
        <p:txBody>
          <a:bodyPr>
            <a:normAutofit fontScale="90000"/>
          </a:bodyPr>
          <a:lstStyle/>
          <a:p>
            <a:r>
              <a:rPr lang="en-US" dirty="0"/>
              <a:t>IDEAL: </a:t>
            </a:r>
            <a:br>
              <a:rPr lang="en-US" dirty="0"/>
            </a:br>
            <a:r>
              <a:rPr lang="en-US" dirty="0"/>
              <a:t>Accomplishments</a:t>
            </a:r>
          </a:p>
        </p:txBody>
      </p:sp>
      <p:sp>
        <p:nvSpPr>
          <p:cNvPr id="3" name="Content Placeholder 2"/>
          <p:cNvSpPr>
            <a:spLocks noGrp="1"/>
          </p:cNvSpPr>
          <p:nvPr>
            <p:ph idx="1"/>
          </p:nvPr>
        </p:nvSpPr>
        <p:spPr>
          <a:xfrm>
            <a:off x="-3" y="1979490"/>
            <a:ext cx="9144001" cy="3992563"/>
          </a:xfrm>
        </p:spPr>
        <p:txBody>
          <a:bodyPr>
            <a:normAutofit/>
          </a:bodyPr>
          <a:lstStyle/>
          <a:p>
            <a:r>
              <a:rPr lang="en-US" dirty="0"/>
              <a:t>Making strides!</a:t>
            </a:r>
          </a:p>
          <a:p>
            <a:pPr lvl="1"/>
            <a:r>
              <a:rPr lang="en-US" dirty="0"/>
              <a:t>Automated automated parser that extracts, documents and organizes edit logic from Blaise code for multiple surveys</a:t>
            </a:r>
          </a:p>
          <a:p>
            <a:pPr lvl="1"/>
            <a:r>
              <a:rPr lang="en-US" dirty="0"/>
              <a:t>Minor recommendations for some warning errors</a:t>
            </a:r>
          </a:p>
          <a:p>
            <a:pPr lvl="1"/>
            <a:r>
              <a:rPr lang="en-US" dirty="0"/>
              <a:t>Conversations with methodological experts</a:t>
            </a:r>
          </a:p>
          <a:p>
            <a:pPr lvl="1"/>
            <a:r>
              <a:rPr lang="en-US" dirty="0"/>
              <a:t>Documented business requirements for system and initial pieces of application developed</a:t>
            </a:r>
          </a:p>
        </p:txBody>
      </p:sp>
      <p:sp>
        <p:nvSpPr>
          <p:cNvPr id="5" name="Slide Number Placeholder 4">
            <a:extLst>
              <a:ext uri="{FF2B5EF4-FFF2-40B4-BE49-F238E27FC236}">
                <a16:creationId xmlns:a16="http://schemas.microsoft.com/office/drawing/2014/main" id="{98B4AEEA-2EEC-4FFB-BCFB-0A7B40B0038B}"/>
              </a:ext>
            </a:extLst>
          </p:cNvPr>
          <p:cNvSpPr>
            <a:spLocks noGrp="1"/>
          </p:cNvSpPr>
          <p:nvPr>
            <p:ph type="sldNum" sz="quarter" idx="12"/>
          </p:nvPr>
        </p:nvSpPr>
        <p:spPr/>
        <p:txBody>
          <a:bodyPr/>
          <a:lstStyle/>
          <a:p>
            <a:fld id="{E6C86E36-C69D-4322-A283-EBFF6F1FA6B3}" type="slidenum">
              <a:rPr lang="en-US" smtClean="0"/>
              <a:pPr/>
              <a:t>15</a:t>
            </a:fld>
            <a:endParaRPr lang="en-US" dirty="0"/>
          </a:p>
        </p:txBody>
      </p:sp>
      <p:sp>
        <p:nvSpPr>
          <p:cNvPr id="6" name="Footer Placeholder 5">
            <a:extLst>
              <a:ext uri="{FF2B5EF4-FFF2-40B4-BE49-F238E27FC236}">
                <a16:creationId xmlns:a16="http://schemas.microsoft.com/office/drawing/2014/main" id="{8E3ED0EA-8C2D-4D76-B9AD-3CE36446FEC6}"/>
              </a:ext>
            </a:extLst>
          </p:cNvPr>
          <p:cNvSpPr>
            <a:spLocks noGrp="1"/>
          </p:cNvSpPr>
          <p:nvPr>
            <p:ph type="ftr" sz="quarter" idx="11"/>
          </p:nvPr>
        </p:nvSpPr>
        <p:spPr/>
        <p:txBody>
          <a:bodyPr/>
          <a:lstStyle/>
          <a:p>
            <a:r>
              <a:rPr lang="en-US" dirty="0"/>
              <a:t>17</a:t>
            </a:r>
          </a:p>
        </p:txBody>
      </p:sp>
      <p:pic>
        <p:nvPicPr>
          <p:cNvPr id="8" name="Recorded Sound">
            <a:hlinkClick r:id="" action="ppaction://media"/>
            <a:extLst>
              <a:ext uri="{FF2B5EF4-FFF2-40B4-BE49-F238E27FC236}">
                <a16:creationId xmlns:a16="http://schemas.microsoft.com/office/drawing/2014/main" id="{BBBB930A-5C3E-4709-A5DB-3B44718E92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84400" y="6235272"/>
            <a:ext cx="406400" cy="406400"/>
          </a:xfrm>
          <a:prstGeom prst="rect">
            <a:avLst/>
          </a:prstGeom>
        </p:spPr>
      </p:pic>
    </p:spTree>
    <p:extLst>
      <p:ext uri="{BB962C8B-B14F-4D97-AF65-F5344CB8AC3E}">
        <p14:creationId xmlns:p14="http://schemas.microsoft.com/office/powerpoint/2010/main" val="2500723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02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306530"/>
          </a:xfrm>
          <a:ln w="28575">
            <a:solidFill>
              <a:schemeClr val="tx1"/>
            </a:solidFill>
          </a:ln>
        </p:spPr>
        <p:txBody>
          <a:bodyPr>
            <a:normAutofit/>
          </a:bodyPr>
          <a:lstStyle/>
          <a:p>
            <a:r>
              <a:rPr lang="en-US" dirty="0"/>
              <a:t>Challenges (and Successes!)</a:t>
            </a:r>
          </a:p>
        </p:txBody>
      </p:sp>
      <p:sp>
        <p:nvSpPr>
          <p:cNvPr id="3" name="Content Placeholder 2"/>
          <p:cNvSpPr>
            <a:spLocks noGrp="1"/>
          </p:cNvSpPr>
          <p:nvPr>
            <p:ph idx="1"/>
          </p:nvPr>
        </p:nvSpPr>
        <p:spPr>
          <a:xfrm>
            <a:off x="0" y="1547119"/>
            <a:ext cx="9144000" cy="4434841"/>
          </a:xfrm>
        </p:spPr>
        <p:txBody>
          <a:bodyPr>
            <a:normAutofit lnSpcReduction="10000"/>
          </a:bodyPr>
          <a:lstStyle/>
          <a:p>
            <a:r>
              <a:rPr lang="en-US" dirty="0"/>
              <a:t>Communication:  </a:t>
            </a:r>
          </a:p>
          <a:p>
            <a:pPr lvl="1"/>
            <a:r>
              <a:rPr lang="en-US" dirty="0"/>
              <a:t>Weekly communications with both stakeholders and sponsors</a:t>
            </a:r>
          </a:p>
          <a:p>
            <a:pPr lvl="1"/>
            <a:r>
              <a:rPr lang="en-US" dirty="0"/>
              <a:t>Weekly updates to a project tracker for our Strategic Planning Office</a:t>
            </a:r>
          </a:p>
          <a:p>
            <a:pPr lvl="1"/>
            <a:r>
              <a:rPr lang="en-US" dirty="0"/>
              <a:t>Biweekly meetings with contractor officer’s representative </a:t>
            </a:r>
          </a:p>
          <a:p>
            <a:pPr lvl="1"/>
            <a:r>
              <a:rPr lang="en-US" dirty="0"/>
              <a:t>Maintained team </a:t>
            </a:r>
            <a:r>
              <a:rPr lang="en-US" dirty="0" err="1"/>
              <a:t>Sharepoint</a:t>
            </a:r>
            <a:r>
              <a:rPr lang="en-US" dirty="0"/>
              <a:t> page, provided bimonthly email updates, delivered live annual summary to all agency staff</a:t>
            </a:r>
          </a:p>
          <a:p>
            <a:pPr lvl="1"/>
            <a:endParaRPr lang="en-US" dirty="0"/>
          </a:p>
          <a:p>
            <a:endParaRPr lang="en-US" dirty="0"/>
          </a:p>
          <a:p>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B9810FA0-1701-4D3C-9E9B-0E8E4BA16E03}"/>
              </a:ext>
            </a:extLst>
          </p:cNvPr>
          <p:cNvSpPr>
            <a:spLocks noGrp="1"/>
          </p:cNvSpPr>
          <p:nvPr>
            <p:ph type="sldNum" sz="quarter" idx="12"/>
          </p:nvPr>
        </p:nvSpPr>
        <p:spPr/>
        <p:txBody>
          <a:bodyPr/>
          <a:lstStyle/>
          <a:p>
            <a:fld id="{E6C86E36-C69D-4322-A283-EBFF6F1FA6B3}" type="slidenum">
              <a:rPr lang="en-US" smtClean="0"/>
              <a:pPr/>
              <a:t>16</a:t>
            </a:fld>
            <a:endParaRPr lang="en-US" dirty="0"/>
          </a:p>
        </p:txBody>
      </p:sp>
      <p:sp>
        <p:nvSpPr>
          <p:cNvPr id="5" name="Footer Placeholder 4">
            <a:extLst>
              <a:ext uri="{FF2B5EF4-FFF2-40B4-BE49-F238E27FC236}">
                <a16:creationId xmlns:a16="http://schemas.microsoft.com/office/drawing/2014/main" id="{E7F271E8-AC12-42C6-BC9D-D165D6099E1D}"/>
              </a:ext>
            </a:extLst>
          </p:cNvPr>
          <p:cNvSpPr>
            <a:spLocks noGrp="1"/>
          </p:cNvSpPr>
          <p:nvPr>
            <p:ph type="ftr" sz="quarter" idx="11"/>
          </p:nvPr>
        </p:nvSpPr>
        <p:spPr/>
        <p:txBody>
          <a:bodyPr/>
          <a:lstStyle/>
          <a:p>
            <a:r>
              <a:rPr lang="en-US" dirty="0"/>
              <a:t>19</a:t>
            </a:r>
          </a:p>
        </p:txBody>
      </p:sp>
      <p:pic>
        <p:nvPicPr>
          <p:cNvPr id="7" name="Recorded Sound">
            <a:hlinkClick r:id="" action="ppaction://media"/>
            <a:extLst>
              <a:ext uri="{FF2B5EF4-FFF2-40B4-BE49-F238E27FC236}">
                <a16:creationId xmlns:a16="http://schemas.microsoft.com/office/drawing/2014/main" id="{EEDA894B-47AA-429E-879C-EAC52ABEA1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84400" y="6248400"/>
            <a:ext cx="406400" cy="406400"/>
          </a:xfrm>
          <a:prstGeom prst="rect">
            <a:avLst/>
          </a:prstGeom>
        </p:spPr>
      </p:pic>
    </p:spTree>
    <p:extLst>
      <p:ext uri="{BB962C8B-B14F-4D97-AF65-F5344CB8AC3E}">
        <p14:creationId xmlns:p14="http://schemas.microsoft.com/office/powerpoint/2010/main" val="802316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05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306530"/>
          </a:xfrm>
          <a:ln w="28575">
            <a:solidFill>
              <a:schemeClr val="tx1"/>
            </a:solidFill>
          </a:ln>
        </p:spPr>
        <p:txBody>
          <a:bodyPr>
            <a:normAutofit/>
          </a:bodyPr>
          <a:lstStyle/>
          <a:p>
            <a:r>
              <a:rPr lang="en-US" dirty="0"/>
              <a:t>Challenges (and Successes!)</a:t>
            </a:r>
          </a:p>
        </p:txBody>
      </p:sp>
      <p:sp>
        <p:nvSpPr>
          <p:cNvPr id="3" name="Content Placeholder 2"/>
          <p:cNvSpPr>
            <a:spLocks noGrp="1"/>
          </p:cNvSpPr>
          <p:nvPr>
            <p:ph idx="1"/>
          </p:nvPr>
        </p:nvSpPr>
        <p:spPr>
          <a:xfrm>
            <a:off x="0" y="1752602"/>
            <a:ext cx="9144000" cy="4434841"/>
          </a:xfrm>
        </p:spPr>
        <p:txBody>
          <a:bodyPr>
            <a:normAutofit/>
          </a:bodyPr>
          <a:lstStyle/>
          <a:p>
            <a:r>
              <a:rPr lang="en-US" dirty="0"/>
              <a:t>Resources:  </a:t>
            </a:r>
          </a:p>
          <a:p>
            <a:pPr lvl="1"/>
            <a:r>
              <a:rPr lang="en-US" dirty="0"/>
              <a:t>Staff selected with experience to meet project needs</a:t>
            </a:r>
          </a:p>
          <a:p>
            <a:pPr lvl="1"/>
            <a:r>
              <a:rPr lang="en-US" dirty="0"/>
              <a:t>Identified new resources</a:t>
            </a:r>
          </a:p>
          <a:p>
            <a:pPr lvl="2"/>
            <a:r>
              <a:rPr lang="en-US" dirty="0"/>
              <a:t>E.g. generalized edit specifications panel</a:t>
            </a:r>
          </a:p>
          <a:p>
            <a:pPr lvl="1"/>
            <a:r>
              <a:rPr lang="en-US" dirty="0"/>
              <a:t>All of the communication helped here!!</a:t>
            </a:r>
          </a:p>
          <a:p>
            <a:pPr lvl="1"/>
            <a:endParaRPr lang="en-US" dirty="0"/>
          </a:p>
          <a:p>
            <a:endParaRPr lang="en-US" dirty="0"/>
          </a:p>
          <a:p>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B9810FA0-1701-4D3C-9E9B-0E8E4BA16E03}"/>
              </a:ext>
            </a:extLst>
          </p:cNvPr>
          <p:cNvSpPr>
            <a:spLocks noGrp="1"/>
          </p:cNvSpPr>
          <p:nvPr>
            <p:ph type="sldNum" sz="quarter" idx="12"/>
          </p:nvPr>
        </p:nvSpPr>
        <p:spPr/>
        <p:txBody>
          <a:bodyPr/>
          <a:lstStyle/>
          <a:p>
            <a:fld id="{E6C86E36-C69D-4322-A283-EBFF6F1FA6B3}" type="slidenum">
              <a:rPr lang="en-US" smtClean="0"/>
              <a:pPr/>
              <a:t>17</a:t>
            </a:fld>
            <a:endParaRPr lang="en-US" dirty="0"/>
          </a:p>
        </p:txBody>
      </p:sp>
      <p:sp>
        <p:nvSpPr>
          <p:cNvPr id="5" name="Footer Placeholder 4">
            <a:extLst>
              <a:ext uri="{FF2B5EF4-FFF2-40B4-BE49-F238E27FC236}">
                <a16:creationId xmlns:a16="http://schemas.microsoft.com/office/drawing/2014/main" id="{E7F271E8-AC12-42C6-BC9D-D165D6099E1D}"/>
              </a:ext>
            </a:extLst>
          </p:cNvPr>
          <p:cNvSpPr>
            <a:spLocks noGrp="1"/>
          </p:cNvSpPr>
          <p:nvPr>
            <p:ph type="ftr" sz="quarter" idx="11"/>
          </p:nvPr>
        </p:nvSpPr>
        <p:spPr/>
        <p:txBody>
          <a:bodyPr/>
          <a:lstStyle/>
          <a:p>
            <a:r>
              <a:rPr lang="en-US" dirty="0"/>
              <a:t>19</a:t>
            </a:r>
          </a:p>
        </p:txBody>
      </p:sp>
      <p:pic>
        <p:nvPicPr>
          <p:cNvPr id="7" name="Recorded Sound">
            <a:hlinkClick r:id="" action="ppaction://media"/>
            <a:extLst>
              <a:ext uri="{FF2B5EF4-FFF2-40B4-BE49-F238E27FC236}">
                <a16:creationId xmlns:a16="http://schemas.microsoft.com/office/drawing/2014/main" id="{F3B07C76-7884-491C-A10D-84663736EE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7000" y="6299200"/>
            <a:ext cx="406400" cy="406400"/>
          </a:xfrm>
          <a:prstGeom prst="rect">
            <a:avLst/>
          </a:prstGeom>
        </p:spPr>
      </p:pic>
    </p:spTree>
    <p:extLst>
      <p:ext uri="{BB962C8B-B14F-4D97-AF65-F5344CB8AC3E}">
        <p14:creationId xmlns:p14="http://schemas.microsoft.com/office/powerpoint/2010/main" val="54672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08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306530"/>
          </a:xfrm>
          <a:ln w="28575">
            <a:solidFill>
              <a:schemeClr val="tx1"/>
            </a:solidFill>
          </a:ln>
        </p:spPr>
        <p:txBody>
          <a:bodyPr>
            <a:normAutofit/>
          </a:bodyPr>
          <a:lstStyle/>
          <a:p>
            <a:r>
              <a:rPr lang="en-US" dirty="0"/>
              <a:t>Challenges (and Successes!)</a:t>
            </a:r>
          </a:p>
        </p:txBody>
      </p:sp>
      <p:sp>
        <p:nvSpPr>
          <p:cNvPr id="3" name="Content Placeholder 2"/>
          <p:cNvSpPr>
            <a:spLocks noGrp="1"/>
          </p:cNvSpPr>
          <p:nvPr>
            <p:ph idx="1"/>
          </p:nvPr>
        </p:nvSpPr>
        <p:spPr>
          <a:xfrm>
            <a:off x="0" y="1752602"/>
            <a:ext cx="9144000" cy="4434841"/>
          </a:xfrm>
        </p:spPr>
        <p:txBody>
          <a:bodyPr>
            <a:normAutofit/>
          </a:bodyPr>
          <a:lstStyle/>
          <a:p>
            <a:r>
              <a:rPr lang="en-US" dirty="0"/>
              <a:t>Culture: </a:t>
            </a:r>
          </a:p>
          <a:p>
            <a:pPr lvl="1"/>
            <a:r>
              <a:rPr lang="en-US" dirty="0"/>
              <a:t>Manually touching every record required continuous marketing of projects  </a:t>
            </a:r>
          </a:p>
          <a:p>
            <a:pPr lvl="1"/>
            <a:r>
              <a:rPr lang="en-US" dirty="0"/>
              <a:t>Culture is shifting </a:t>
            </a:r>
          </a:p>
          <a:p>
            <a:pPr lvl="1"/>
            <a:r>
              <a:rPr lang="en-US" dirty="0"/>
              <a:t>All of the communication helped here!!</a:t>
            </a:r>
          </a:p>
          <a:p>
            <a:endParaRPr lang="en-US" dirty="0"/>
          </a:p>
          <a:p>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B9810FA0-1701-4D3C-9E9B-0E8E4BA16E03}"/>
              </a:ext>
            </a:extLst>
          </p:cNvPr>
          <p:cNvSpPr>
            <a:spLocks noGrp="1"/>
          </p:cNvSpPr>
          <p:nvPr>
            <p:ph type="sldNum" sz="quarter" idx="12"/>
          </p:nvPr>
        </p:nvSpPr>
        <p:spPr/>
        <p:txBody>
          <a:bodyPr/>
          <a:lstStyle/>
          <a:p>
            <a:fld id="{E6C86E36-C69D-4322-A283-EBFF6F1FA6B3}" type="slidenum">
              <a:rPr lang="en-US" smtClean="0"/>
              <a:pPr/>
              <a:t>18</a:t>
            </a:fld>
            <a:endParaRPr lang="en-US" dirty="0"/>
          </a:p>
        </p:txBody>
      </p:sp>
      <p:sp>
        <p:nvSpPr>
          <p:cNvPr id="5" name="Footer Placeholder 4">
            <a:extLst>
              <a:ext uri="{FF2B5EF4-FFF2-40B4-BE49-F238E27FC236}">
                <a16:creationId xmlns:a16="http://schemas.microsoft.com/office/drawing/2014/main" id="{E7F271E8-AC12-42C6-BC9D-D165D6099E1D}"/>
              </a:ext>
            </a:extLst>
          </p:cNvPr>
          <p:cNvSpPr>
            <a:spLocks noGrp="1"/>
          </p:cNvSpPr>
          <p:nvPr>
            <p:ph type="ftr" sz="quarter" idx="11"/>
          </p:nvPr>
        </p:nvSpPr>
        <p:spPr/>
        <p:txBody>
          <a:bodyPr/>
          <a:lstStyle/>
          <a:p>
            <a:r>
              <a:rPr lang="en-US" dirty="0"/>
              <a:t>19</a:t>
            </a:r>
          </a:p>
        </p:txBody>
      </p:sp>
      <p:pic>
        <p:nvPicPr>
          <p:cNvPr id="7" name="Recorded Sound">
            <a:hlinkClick r:id="" action="ppaction://media"/>
            <a:extLst>
              <a:ext uri="{FF2B5EF4-FFF2-40B4-BE49-F238E27FC236}">
                <a16:creationId xmlns:a16="http://schemas.microsoft.com/office/drawing/2014/main" id="{BC4AE845-1775-4F63-BB84-88F6CD5EB7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76400" y="6299200"/>
            <a:ext cx="406400" cy="406400"/>
          </a:xfrm>
          <a:prstGeom prst="rect">
            <a:avLst/>
          </a:prstGeom>
        </p:spPr>
      </p:pic>
    </p:spTree>
    <p:extLst>
      <p:ext uri="{BB962C8B-B14F-4D97-AF65-F5344CB8AC3E}">
        <p14:creationId xmlns:p14="http://schemas.microsoft.com/office/powerpoint/2010/main" val="3853054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61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FA212-5C77-456B-A987-F23AC8F64F0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7CEC12D-6C4E-4E7D-A806-402F2200B424}"/>
              </a:ext>
            </a:extLst>
          </p:cNvPr>
          <p:cNvSpPr>
            <a:spLocks noGrp="1"/>
          </p:cNvSpPr>
          <p:nvPr>
            <p:ph idx="1"/>
          </p:nvPr>
        </p:nvSpPr>
        <p:spPr>
          <a:xfrm>
            <a:off x="457200" y="1150706"/>
            <a:ext cx="8229600" cy="4726112"/>
          </a:xfrm>
        </p:spPr>
        <p:txBody>
          <a:bodyPr>
            <a:normAutofit/>
          </a:bodyPr>
          <a:lstStyle/>
          <a:p>
            <a:r>
              <a:rPr lang="en-US" dirty="0"/>
              <a:t>NASS is growing a modern editing and imputation process</a:t>
            </a:r>
          </a:p>
          <a:p>
            <a:pPr lvl="1"/>
            <a:r>
              <a:rPr lang="en-US" dirty="0"/>
              <a:t>Larger high prize fruit</a:t>
            </a:r>
          </a:p>
          <a:p>
            <a:pPr lvl="1"/>
            <a:r>
              <a:rPr lang="en-US" dirty="0"/>
              <a:t>Low hanging fruit</a:t>
            </a:r>
          </a:p>
          <a:p>
            <a:r>
              <a:rPr lang="en-US" dirty="0"/>
              <a:t>Continual communication</a:t>
            </a:r>
          </a:p>
          <a:p>
            <a:pPr lvl="1"/>
            <a:r>
              <a:rPr lang="en-US" dirty="0"/>
              <a:t>Internal stakeholder engagement</a:t>
            </a:r>
          </a:p>
          <a:p>
            <a:pPr lvl="1"/>
            <a:r>
              <a:rPr lang="en-US" dirty="0"/>
              <a:t>Resources</a:t>
            </a:r>
          </a:p>
          <a:p>
            <a:pPr lvl="1"/>
            <a:r>
              <a:rPr lang="en-US" dirty="0"/>
              <a:t>Culture shift</a:t>
            </a:r>
          </a:p>
        </p:txBody>
      </p:sp>
      <p:sp>
        <p:nvSpPr>
          <p:cNvPr id="4" name="Slide Number Placeholder 3">
            <a:extLst>
              <a:ext uri="{FF2B5EF4-FFF2-40B4-BE49-F238E27FC236}">
                <a16:creationId xmlns:a16="http://schemas.microsoft.com/office/drawing/2014/main" id="{7A25129E-68E3-4717-9C02-380B4E0FA368}"/>
              </a:ext>
            </a:extLst>
          </p:cNvPr>
          <p:cNvSpPr>
            <a:spLocks noGrp="1"/>
          </p:cNvSpPr>
          <p:nvPr>
            <p:ph type="sldNum" sz="quarter" idx="12"/>
          </p:nvPr>
        </p:nvSpPr>
        <p:spPr/>
        <p:txBody>
          <a:bodyPr/>
          <a:lstStyle/>
          <a:p>
            <a:fld id="{734A15CE-9D31-44FE-A4A3-3DFF052127A3}" type="slidenum">
              <a:rPr lang="en-US" smtClean="0"/>
              <a:pPr/>
              <a:t>19</a:t>
            </a:fld>
            <a:endParaRPr lang="en-US"/>
          </a:p>
        </p:txBody>
      </p:sp>
      <p:pic>
        <p:nvPicPr>
          <p:cNvPr id="6" name="Recorded Sound">
            <a:hlinkClick r:id="" action="ppaction://media"/>
            <a:extLst>
              <a:ext uri="{FF2B5EF4-FFF2-40B4-BE49-F238E27FC236}">
                <a16:creationId xmlns:a16="http://schemas.microsoft.com/office/drawing/2014/main" id="{1C57D466-C248-4EE9-97E3-93603042DB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8201" y="6299200"/>
            <a:ext cx="406400" cy="406400"/>
          </a:xfrm>
          <a:prstGeom prst="rect">
            <a:avLst/>
          </a:prstGeom>
        </p:spPr>
      </p:pic>
    </p:spTree>
    <p:extLst>
      <p:ext uri="{BB962C8B-B14F-4D97-AF65-F5344CB8AC3E}">
        <p14:creationId xmlns:p14="http://schemas.microsoft.com/office/powerpoint/2010/main" val="210545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8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905000"/>
            <a:ext cx="8763000" cy="3733800"/>
          </a:xfrm>
        </p:spPr>
        <p:txBody>
          <a:bodyPr>
            <a:normAutofit fontScale="90000"/>
          </a:bodyPr>
          <a:lstStyle/>
          <a:p>
            <a:br>
              <a:rPr lang="en-US" dirty="0"/>
            </a:br>
            <a:r>
              <a:rPr lang="en-US" sz="3100" b="0" i="1" dirty="0"/>
              <a:t>The Findings and Conclusions in This Preliminary Presentation Have Not Been Formally Disseminated by the U.S. Department of Agriculture and Should Not Be Construed to Represent Any Agency Determination or Policy</a:t>
            </a:r>
            <a:br>
              <a:rPr lang="en-US" sz="3100" dirty="0"/>
            </a:br>
            <a:endParaRPr lang="en-US" sz="3100" dirty="0"/>
          </a:p>
        </p:txBody>
      </p:sp>
      <p:sp>
        <p:nvSpPr>
          <p:cNvPr id="4" name="Slide Number Placeholder 3"/>
          <p:cNvSpPr>
            <a:spLocks noGrp="1"/>
          </p:cNvSpPr>
          <p:nvPr>
            <p:ph type="sldNum" sz="quarter" idx="12"/>
          </p:nvPr>
        </p:nvSpPr>
        <p:spPr/>
        <p:txBody>
          <a:bodyPr/>
          <a:lstStyle/>
          <a:p>
            <a:fld id="{734A15CE-9D31-44FE-A4A3-3DFF052127A3}" type="slidenum">
              <a:rPr lang="en-US" smtClean="0"/>
              <a:t>2</a:t>
            </a:fld>
            <a:endParaRPr lang="en-US" dirty="0"/>
          </a:p>
        </p:txBody>
      </p:sp>
      <p:pic>
        <p:nvPicPr>
          <p:cNvPr id="5" name="Recorded Sound">
            <a:hlinkClick r:id="" action="ppaction://media"/>
            <a:extLst>
              <a:ext uri="{FF2B5EF4-FFF2-40B4-BE49-F238E27FC236}">
                <a16:creationId xmlns:a16="http://schemas.microsoft.com/office/drawing/2014/main" id="{4927A372-A464-4212-B69F-327C03357B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H="1" flipV="1">
            <a:off x="1417320" y="5903726"/>
            <a:ext cx="905256" cy="905256"/>
          </a:xfrm>
          <a:prstGeom prst="rect">
            <a:avLst/>
          </a:prstGeom>
        </p:spPr>
      </p:pic>
    </p:spTree>
    <p:extLst>
      <p:ext uri="{BB962C8B-B14F-4D97-AF65-F5344CB8AC3E}">
        <p14:creationId xmlns:p14="http://schemas.microsoft.com/office/powerpoint/2010/main" val="153690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29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People</a:t>
            </a:r>
          </a:p>
        </p:txBody>
      </p:sp>
      <p:sp>
        <p:nvSpPr>
          <p:cNvPr id="3" name="Content Placeholder 2"/>
          <p:cNvSpPr>
            <a:spLocks noGrp="1"/>
          </p:cNvSpPr>
          <p:nvPr>
            <p:ph idx="1"/>
          </p:nvPr>
        </p:nvSpPr>
        <p:spPr>
          <a:xfrm>
            <a:off x="174660" y="1493520"/>
            <a:ext cx="8846049" cy="4352476"/>
          </a:xfrm>
        </p:spPr>
        <p:txBody>
          <a:bodyPr>
            <a:normAutofit/>
          </a:bodyPr>
          <a:lstStyle/>
          <a:p>
            <a:pPr marL="0" indent="0" algn="ctr">
              <a:buNone/>
            </a:pPr>
            <a:r>
              <a:rPr lang="en-US" b="1" dirty="0"/>
              <a:t>Edit and Imputation Modernization Team (EIMT)</a:t>
            </a:r>
          </a:p>
          <a:p>
            <a:pPr marL="0" indent="0" algn="ctr">
              <a:buNone/>
            </a:pPr>
            <a:r>
              <a:rPr lang="en-US" sz="2400" i="1" dirty="0"/>
              <a:t>Members from all divisions of NASS</a:t>
            </a:r>
          </a:p>
          <a:p>
            <a:r>
              <a:rPr lang="en-US" b="1" dirty="0"/>
              <a:t>Executive Sponsors: </a:t>
            </a:r>
            <a:r>
              <a:rPr lang="en-US" dirty="0"/>
              <a:t>Joe Parsons and Linda Young</a:t>
            </a:r>
          </a:p>
          <a:p>
            <a:r>
              <a:rPr lang="en-US" b="1" dirty="0"/>
              <a:t>Business Council Sponsors:</a:t>
            </a:r>
            <a:r>
              <a:rPr lang="en-US" dirty="0"/>
              <a:t> Denise Abreu</a:t>
            </a:r>
          </a:p>
          <a:p>
            <a:r>
              <a:rPr lang="en-US" b="1" dirty="0"/>
              <a:t>Strategic Planning Office Representative: </a:t>
            </a:r>
            <a:r>
              <a:rPr lang="en-US" dirty="0"/>
              <a:t>Nick Pallotta</a:t>
            </a:r>
          </a:p>
          <a:p>
            <a:r>
              <a:rPr lang="en-US" b="1" spc="-20" dirty="0"/>
              <a:t>NASS Staff </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070DCD91-4960-4F26-82F9-8C38BB3B60C2}"/>
              </a:ext>
            </a:extLst>
          </p:cNvPr>
          <p:cNvSpPr>
            <a:spLocks noGrp="1"/>
          </p:cNvSpPr>
          <p:nvPr>
            <p:ph type="sldNum" sz="quarter" idx="12"/>
          </p:nvPr>
        </p:nvSpPr>
        <p:spPr/>
        <p:txBody>
          <a:bodyPr/>
          <a:lstStyle/>
          <a:p>
            <a:fld id="{E6C86E36-C69D-4322-A283-EBFF6F1FA6B3}" type="slidenum">
              <a:rPr lang="en-US" smtClean="0"/>
              <a:pPr/>
              <a:t>20</a:t>
            </a:fld>
            <a:endParaRPr lang="en-US" dirty="0"/>
          </a:p>
        </p:txBody>
      </p:sp>
      <p:sp>
        <p:nvSpPr>
          <p:cNvPr id="5" name="Footer Placeholder 4">
            <a:extLst>
              <a:ext uri="{FF2B5EF4-FFF2-40B4-BE49-F238E27FC236}">
                <a16:creationId xmlns:a16="http://schemas.microsoft.com/office/drawing/2014/main" id="{51E1046F-8DC1-486E-A3C0-CD01766C05EA}"/>
              </a:ext>
            </a:extLst>
          </p:cNvPr>
          <p:cNvSpPr>
            <a:spLocks noGrp="1"/>
          </p:cNvSpPr>
          <p:nvPr>
            <p:ph type="ftr" sz="quarter" idx="11"/>
          </p:nvPr>
        </p:nvSpPr>
        <p:spPr/>
        <p:txBody>
          <a:bodyPr/>
          <a:lstStyle/>
          <a:p>
            <a:r>
              <a:rPr lang="en-US" dirty="0"/>
              <a:t>4</a:t>
            </a:r>
          </a:p>
        </p:txBody>
      </p:sp>
      <p:pic>
        <p:nvPicPr>
          <p:cNvPr id="7" name="Recorded Sound">
            <a:hlinkClick r:id="" action="ppaction://media"/>
            <a:extLst>
              <a:ext uri="{FF2B5EF4-FFF2-40B4-BE49-F238E27FC236}">
                <a16:creationId xmlns:a16="http://schemas.microsoft.com/office/drawing/2014/main" id="{CB250436-2DF0-44ED-9F48-241D0C6B835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68800" y="3225800"/>
            <a:ext cx="406400" cy="406400"/>
          </a:xfrm>
          <a:prstGeom prst="rect">
            <a:avLst/>
          </a:prstGeom>
        </p:spPr>
      </p:pic>
      <p:pic>
        <p:nvPicPr>
          <p:cNvPr id="8" name="Recorded Sound">
            <a:hlinkClick r:id="" action="ppaction://media"/>
            <a:extLst>
              <a:ext uri="{FF2B5EF4-FFF2-40B4-BE49-F238E27FC236}">
                <a16:creationId xmlns:a16="http://schemas.microsoft.com/office/drawing/2014/main" id="{94486D63-300D-40E9-9929-F7C7FFC97EE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651000" y="6299200"/>
            <a:ext cx="406400" cy="406400"/>
          </a:xfrm>
          <a:prstGeom prst="rect">
            <a:avLst/>
          </a:prstGeom>
        </p:spPr>
      </p:pic>
    </p:spTree>
    <p:extLst>
      <p:ext uri="{BB962C8B-B14F-4D97-AF65-F5344CB8AC3E}">
        <p14:creationId xmlns:p14="http://schemas.microsoft.com/office/powerpoint/2010/main" val="3145899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71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audio>
              <p:cMediaNode vol="80000">
                <p:cTn id="8" fill="hold" display="0">
                  <p:stCondLst>
                    <p:cond delay="indefinite"/>
                  </p:stCondLst>
                  <p:endCondLst>
                    <p:cond evt="onStopAudio" delay="0">
                      <p:tgtEl>
                        <p:sldTgt/>
                      </p:tgtEl>
                    </p:cond>
                  </p:endCondLst>
                </p:cTn>
                <p:tgtEl>
                  <p:spTgt spid="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A5B98-A406-4A70-A148-AB0A99265F0B}"/>
              </a:ext>
            </a:extLst>
          </p:cNvPr>
          <p:cNvSpPr>
            <a:spLocks noGrp="1"/>
          </p:cNvSpPr>
          <p:nvPr>
            <p:ph type="ctrTitle"/>
          </p:nvPr>
        </p:nvSpPr>
        <p:spPr/>
        <p:txBody>
          <a:bodyPr/>
          <a:lstStyle/>
          <a:p>
            <a:r>
              <a:rPr lang="en-US" dirty="0"/>
              <a:t>Thank you!</a:t>
            </a:r>
          </a:p>
        </p:txBody>
      </p:sp>
      <p:sp>
        <p:nvSpPr>
          <p:cNvPr id="6" name="Subtitle 5">
            <a:extLst>
              <a:ext uri="{FF2B5EF4-FFF2-40B4-BE49-F238E27FC236}">
                <a16:creationId xmlns:a16="http://schemas.microsoft.com/office/drawing/2014/main" id="{F9ACEA35-14DA-4674-9ECB-19EFF68CB143}"/>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83552B46-6130-4DD5-96BC-18E4C2559323}"/>
              </a:ext>
            </a:extLst>
          </p:cNvPr>
          <p:cNvSpPr>
            <a:spLocks noGrp="1"/>
          </p:cNvSpPr>
          <p:nvPr>
            <p:ph type="sldNum" sz="quarter" idx="12"/>
          </p:nvPr>
        </p:nvSpPr>
        <p:spPr/>
        <p:txBody>
          <a:bodyPr/>
          <a:lstStyle/>
          <a:p>
            <a:fld id="{734A15CE-9D31-44FE-A4A3-3DFF052127A3}" type="slidenum">
              <a:rPr lang="en-US" smtClean="0"/>
              <a:pPr/>
              <a:t>21</a:t>
            </a:fld>
            <a:endParaRPr lang="en-US"/>
          </a:p>
        </p:txBody>
      </p:sp>
      <p:pic>
        <p:nvPicPr>
          <p:cNvPr id="3" name="Recorded Sound">
            <a:hlinkClick r:id="" action="ppaction://media"/>
            <a:extLst>
              <a:ext uri="{FF2B5EF4-FFF2-40B4-BE49-F238E27FC236}">
                <a16:creationId xmlns:a16="http://schemas.microsoft.com/office/drawing/2014/main" id="{CE62475A-CFAA-4320-B9BD-F4142159F1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76400" y="6153154"/>
            <a:ext cx="406400" cy="406400"/>
          </a:xfrm>
          <a:prstGeom prst="rect">
            <a:avLst/>
          </a:prstGeom>
        </p:spPr>
      </p:pic>
    </p:spTree>
    <p:extLst>
      <p:ext uri="{BB962C8B-B14F-4D97-AF65-F5344CB8AC3E}">
        <p14:creationId xmlns:p14="http://schemas.microsoft.com/office/powerpoint/2010/main" val="25301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Editing and Imputation (E&amp;I)</a:t>
            </a:r>
          </a:p>
        </p:txBody>
      </p:sp>
      <p:sp>
        <p:nvSpPr>
          <p:cNvPr id="3" name="Content Placeholder 2"/>
          <p:cNvSpPr>
            <a:spLocks noGrp="1"/>
          </p:cNvSpPr>
          <p:nvPr>
            <p:ph idx="1"/>
          </p:nvPr>
        </p:nvSpPr>
        <p:spPr>
          <a:xfrm>
            <a:off x="304800" y="1371600"/>
            <a:ext cx="8382000" cy="4566863"/>
          </a:xfrm>
        </p:spPr>
        <p:txBody>
          <a:bodyPr>
            <a:normAutofit lnSpcReduction="10000"/>
          </a:bodyPr>
          <a:lstStyle/>
          <a:p>
            <a:r>
              <a:rPr lang="en-US" dirty="0"/>
              <a:t>Data collected contain missing or erroneous values</a:t>
            </a:r>
          </a:p>
          <a:p>
            <a:r>
              <a:rPr lang="en-US" dirty="0"/>
              <a:t>Primary methods to mitigate bias:</a:t>
            </a:r>
          </a:p>
          <a:p>
            <a:pPr lvl="1"/>
            <a:r>
              <a:rPr lang="en-US" dirty="0"/>
              <a:t>Unit Nonresponse – re-weighting</a:t>
            </a:r>
          </a:p>
          <a:p>
            <a:pPr lvl="1"/>
            <a:r>
              <a:rPr lang="en-US" dirty="0"/>
              <a:t>Item Nonresponse – imputation</a:t>
            </a:r>
          </a:p>
          <a:p>
            <a:r>
              <a:rPr lang="en-US" dirty="0"/>
              <a:t>Often, customized code and/or manual process is used</a:t>
            </a:r>
          </a:p>
          <a:p>
            <a:r>
              <a:rPr lang="en-US" dirty="0"/>
              <a:t>Major goal is a ‘clean’ dataset where edit logic is met</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734A15CE-9D31-44FE-A4A3-3DFF052127A3}" type="slidenum">
              <a:rPr lang="en-US" smtClean="0"/>
              <a:t>3</a:t>
            </a:fld>
            <a:endParaRPr lang="en-US"/>
          </a:p>
        </p:txBody>
      </p:sp>
      <p:pic>
        <p:nvPicPr>
          <p:cNvPr id="6" name="Recorded Sound">
            <a:hlinkClick r:id="" action="ppaction://media"/>
            <a:extLst>
              <a:ext uri="{FF2B5EF4-FFF2-40B4-BE49-F238E27FC236}">
                <a16:creationId xmlns:a16="http://schemas.microsoft.com/office/drawing/2014/main" id="{6C453CB9-2BB2-485F-AD42-02D0AFF600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62176" y="6132516"/>
            <a:ext cx="406400" cy="406400"/>
          </a:xfrm>
          <a:prstGeom prst="rect">
            <a:avLst/>
          </a:prstGeom>
        </p:spPr>
      </p:pic>
    </p:spTree>
    <p:extLst>
      <p:ext uri="{BB962C8B-B14F-4D97-AF65-F5344CB8AC3E}">
        <p14:creationId xmlns:p14="http://schemas.microsoft.com/office/powerpoint/2010/main" val="3846927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34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60156-5508-4778-9755-26FB1D6759C5}"/>
              </a:ext>
            </a:extLst>
          </p:cNvPr>
          <p:cNvSpPr>
            <a:spLocks noGrp="1"/>
          </p:cNvSpPr>
          <p:nvPr>
            <p:ph type="title"/>
          </p:nvPr>
        </p:nvSpPr>
        <p:spPr>
          <a:xfrm>
            <a:off x="-59201" y="452437"/>
            <a:ext cx="9113178" cy="838200"/>
          </a:xfrm>
        </p:spPr>
        <p:txBody>
          <a:bodyPr>
            <a:normAutofit/>
          </a:bodyPr>
          <a:lstStyle/>
          <a:p>
            <a:r>
              <a:rPr lang="en-US" dirty="0"/>
              <a:t>Current E&amp;I Systems</a:t>
            </a:r>
          </a:p>
        </p:txBody>
      </p:sp>
      <p:sp>
        <p:nvSpPr>
          <p:cNvPr id="5" name="Text Placeholder 4">
            <a:extLst>
              <a:ext uri="{FF2B5EF4-FFF2-40B4-BE49-F238E27FC236}">
                <a16:creationId xmlns:a16="http://schemas.microsoft.com/office/drawing/2014/main" id="{6BD8E812-3081-4046-B05E-43215C142AD7}"/>
              </a:ext>
            </a:extLst>
          </p:cNvPr>
          <p:cNvSpPr>
            <a:spLocks noGrp="1"/>
          </p:cNvSpPr>
          <p:nvPr>
            <p:ph type="body" idx="1"/>
          </p:nvPr>
        </p:nvSpPr>
        <p:spPr/>
        <p:txBody>
          <a:bodyPr>
            <a:normAutofit/>
          </a:bodyPr>
          <a:lstStyle/>
          <a:p>
            <a:r>
              <a:rPr lang="en-US" sz="2800" dirty="0"/>
              <a:t>PRISM</a:t>
            </a:r>
          </a:p>
        </p:txBody>
      </p:sp>
      <p:sp>
        <p:nvSpPr>
          <p:cNvPr id="6" name="Content Placeholder 5">
            <a:extLst>
              <a:ext uri="{FF2B5EF4-FFF2-40B4-BE49-F238E27FC236}">
                <a16:creationId xmlns:a16="http://schemas.microsoft.com/office/drawing/2014/main" id="{1A79BE8B-9551-4B8D-A39D-6DB7C5188F55}"/>
              </a:ext>
            </a:extLst>
          </p:cNvPr>
          <p:cNvSpPr>
            <a:spLocks noGrp="1"/>
          </p:cNvSpPr>
          <p:nvPr>
            <p:ph sz="half" idx="2"/>
          </p:nvPr>
        </p:nvSpPr>
        <p:spPr/>
        <p:txBody>
          <a:bodyPr>
            <a:normAutofit lnSpcReduction="10000"/>
          </a:bodyPr>
          <a:lstStyle/>
          <a:p>
            <a:r>
              <a:rPr lang="en-US" dirty="0"/>
              <a:t>Handful of large surveys + Census of Agriculture</a:t>
            </a:r>
          </a:p>
          <a:p>
            <a:r>
              <a:rPr lang="en-US" dirty="0"/>
              <a:t>Provides editing rules and error flags with interface for some manual imputation</a:t>
            </a:r>
          </a:p>
          <a:p>
            <a:r>
              <a:rPr lang="en-US" dirty="0"/>
              <a:t>Automated imputation is largely handled in a separate step</a:t>
            </a:r>
          </a:p>
          <a:p>
            <a:r>
              <a:rPr lang="en-US" dirty="0"/>
              <a:t>Analysis step follows E&amp;I</a:t>
            </a:r>
          </a:p>
        </p:txBody>
      </p:sp>
      <p:sp>
        <p:nvSpPr>
          <p:cNvPr id="7" name="Text Placeholder 6">
            <a:extLst>
              <a:ext uri="{FF2B5EF4-FFF2-40B4-BE49-F238E27FC236}">
                <a16:creationId xmlns:a16="http://schemas.microsoft.com/office/drawing/2014/main" id="{687EA1C1-ED0E-4969-B6A4-803CE18278C8}"/>
              </a:ext>
            </a:extLst>
          </p:cNvPr>
          <p:cNvSpPr>
            <a:spLocks noGrp="1"/>
          </p:cNvSpPr>
          <p:nvPr>
            <p:ph type="body" sz="quarter" idx="3"/>
          </p:nvPr>
        </p:nvSpPr>
        <p:spPr/>
        <p:txBody>
          <a:bodyPr>
            <a:normAutofit/>
          </a:bodyPr>
          <a:lstStyle/>
          <a:p>
            <a:r>
              <a:rPr lang="en-US" sz="2800" dirty="0"/>
              <a:t>Blaise</a:t>
            </a:r>
          </a:p>
        </p:txBody>
      </p:sp>
      <p:sp>
        <p:nvSpPr>
          <p:cNvPr id="8" name="Content Placeholder 7">
            <a:extLst>
              <a:ext uri="{FF2B5EF4-FFF2-40B4-BE49-F238E27FC236}">
                <a16:creationId xmlns:a16="http://schemas.microsoft.com/office/drawing/2014/main" id="{76E171C9-C263-4D86-AAE8-D76977EA0733}"/>
              </a:ext>
            </a:extLst>
          </p:cNvPr>
          <p:cNvSpPr>
            <a:spLocks noGrp="1"/>
          </p:cNvSpPr>
          <p:nvPr>
            <p:ph sz="quarter" idx="4"/>
          </p:nvPr>
        </p:nvSpPr>
        <p:spPr/>
        <p:txBody>
          <a:bodyPr>
            <a:normAutofit lnSpcReduction="10000"/>
          </a:bodyPr>
          <a:lstStyle/>
          <a:p>
            <a:r>
              <a:rPr lang="en-US" dirty="0"/>
              <a:t>Remaining of small-to-medium surveys (&gt;100)</a:t>
            </a:r>
          </a:p>
          <a:p>
            <a:r>
              <a:rPr lang="en-US" dirty="0">
                <a:solidFill>
                  <a:srgbClr val="FF0000"/>
                </a:solidFill>
              </a:rPr>
              <a:t>Provides an interactive editing interface for error flags and interface for manual imputation</a:t>
            </a:r>
          </a:p>
          <a:p>
            <a:r>
              <a:rPr lang="en-US" dirty="0">
                <a:solidFill>
                  <a:srgbClr val="FF0000"/>
                </a:solidFill>
              </a:rPr>
              <a:t>Most changes to data occur manually through interactive edit screens</a:t>
            </a:r>
          </a:p>
          <a:p>
            <a:r>
              <a:rPr lang="en-US" dirty="0"/>
              <a:t>Analysis step follows E&amp;I</a:t>
            </a:r>
          </a:p>
        </p:txBody>
      </p:sp>
      <p:sp>
        <p:nvSpPr>
          <p:cNvPr id="4" name="Slide Number Placeholder 3">
            <a:extLst>
              <a:ext uri="{FF2B5EF4-FFF2-40B4-BE49-F238E27FC236}">
                <a16:creationId xmlns:a16="http://schemas.microsoft.com/office/drawing/2014/main" id="{E531DB60-8891-4E5A-BDD7-2529195A1B04}"/>
              </a:ext>
            </a:extLst>
          </p:cNvPr>
          <p:cNvSpPr>
            <a:spLocks noGrp="1"/>
          </p:cNvSpPr>
          <p:nvPr>
            <p:ph type="sldNum" sz="quarter" idx="12"/>
          </p:nvPr>
        </p:nvSpPr>
        <p:spPr/>
        <p:txBody>
          <a:bodyPr/>
          <a:lstStyle/>
          <a:p>
            <a:fld id="{734A15CE-9D31-44FE-A4A3-3DFF052127A3}" type="slidenum">
              <a:rPr lang="en-US" smtClean="0"/>
              <a:pPr/>
              <a:t>4</a:t>
            </a:fld>
            <a:endParaRPr lang="en-US"/>
          </a:p>
        </p:txBody>
      </p:sp>
      <p:pic>
        <p:nvPicPr>
          <p:cNvPr id="9" name="Recorded Sound">
            <a:hlinkClick r:id="" action="ppaction://media"/>
            <a:extLst>
              <a:ext uri="{FF2B5EF4-FFF2-40B4-BE49-F238E27FC236}">
                <a16:creationId xmlns:a16="http://schemas.microsoft.com/office/drawing/2014/main" id="{23022431-518C-4418-A9BD-9EAA0E63D1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53616" y="6202363"/>
            <a:ext cx="406400" cy="406400"/>
          </a:xfrm>
          <a:prstGeom prst="rect">
            <a:avLst/>
          </a:prstGeom>
        </p:spPr>
      </p:pic>
    </p:spTree>
    <p:extLst>
      <p:ext uri="{BB962C8B-B14F-4D97-AF65-F5344CB8AC3E}">
        <p14:creationId xmlns:p14="http://schemas.microsoft.com/office/powerpoint/2010/main" val="2016351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477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E&amp;I Review</a:t>
            </a:r>
          </a:p>
        </p:txBody>
      </p:sp>
      <p:sp>
        <p:nvSpPr>
          <p:cNvPr id="3" name="Content Placeholder 2"/>
          <p:cNvSpPr>
            <a:spLocks noGrp="1"/>
          </p:cNvSpPr>
          <p:nvPr>
            <p:ph idx="1"/>
          </p:nvPr>
        </p:nvSpPr>
        <p:spPr/>
        <p:txBody>
          <a:bodyPr/>
          <a:lstStyle/>
          <a:p>
            <a:r>
              <a:rPr lang="en-US" dirty="0"/>
              <a:t>NASS continually seeks to improve its products</a:t>
            </a:r>
          </a:p>
          <a:p>
            <a:r>
              <a:rPr lang="en-US" dirty="0"/>
              <a:t>2017 Report</a:t>
            </a:r>
          </a:p>
          <a:p>
            <a:pPr lvl="1"/>
            <a:r>
              <a:rPr lang="en-US" dirty="0"/>
              <a:t>document editing and imputation processes at NASS</a:t>
            </a:r>
          </a:p>
          <a:p>
            <a:pPr lvl="1"/>
            <a:r>
              <a:rPr lang="en-US" dirty="0"/>
              <a:t>produce a wholistic vision for NASS editing and imputation</a:t>
            </a:r>
          </a:p>
        </p:txBody>
      </p:sp>
      <p:sp>
        <p:nvSpPr>
          <p:cNvPr id="4" name="Slide Number Placeholder 3"/>
          <p:cNvSpPr>
            <a:spLocks noGrp="1"/>
          </p:cNvSpPr>
          <p:nvPr>
            <p:ph type="sldNum" sz="quarter" idx="12"/>
          </p:nvPr>
        </p:nvSpPr>
        <p:spPr/>
        <p:txBody>
          <a:bodyPr/>
          <a:lstStyle/>
          <a:p>
            <a:fld id="{734A15CE-9D31-44FE-A4A3-3DFF052127A3}" type="slidenum">
              <a:rPr lang="en-US" smtClean="0"/>
              <a:t>5</a:t>
            </a:fld>
            <a:endParaRPr lang="en-US"/>
          </a:p>
        </p:txBody>
      </p:sp>
      <p:pic>
        <p:nvPicPr>
          <p:cNvPr id="6" name="Recorded Sound">
            <a:hlinkClick r:id="" action="ppaction://media"/>
            <a:extLst>
              <a:ext uri="{FF2B5EF4-FFF2-40B4-BE49-F238E27FC236}">
                <a16:creationId xmlns:a16="http://schemas.microsoft.com/office/drawing/2014/main" id="{CF2D355D-B224-40D5-83FD-82BE43D74D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4432" y="6253480"/>
            <a:ext cx="406400" cy="406400"/>
          </a:xfrm>
          <a:prstGeom prst="rect">
            <a:avLst/>
          </a:prstGeom>
        </p:spPr>
      </p:pic>
    </p:spTree>
    <p:extLst>
      <p:ext uri="{BB962C8B-B14F-4D97-AF65-F5344CB8AC3E}">
        <p14:creationId xmlns:p14="http://schemas.microsoft.com/office/powerpoint/2010/main" val="574616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566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172871"/>
            <a:ext cx="7696200" cy="838200"/>
          </a:xfrm>
        </p:spPr>
        <p:txBody>
          <a:bodyPr/>
          <a:lstStyle/>
          <a:p>
            <a:r>
              <a:rPr lang="en-US" dirty="0"/>
              <a:t>Goal</a:t>
            </a:r>
          </a:p>
        </p:txBody>
      </p:sp>
      <p:sp>
        <p:nvSpPr>
          <p:cNvPr id="3" name="Content Placeholder 2"/>
          <p:cNvSpPr>
            <a:spLocks noGrp="1"/>
          </p:cNvSpPr>
          <p:nvPr>
            <p:ph idx="1"/>
          </p:nvPr>
        </p:nvSpPr>
        <p:spPr>
          <a:xfrm>
            <a:off x="457200" y="1181529"/>
            <a:ext cx="8229600" cy="4890498"/>
          </a:xfrm>
        </p:spPr>
        <p:txBody>
          <a:bodyPr>
            <a:normAutofit/>
          </a:bodyPr>
          <a:lstStyle/>
          <a:p>
            <a:r>
              <a:rPr lang="en-US" i="1" dirty="0"/>
              <a:t>Modularize</a:t>
            </a:r>
            <a:r>
              <a:rPr lang="en-US" dirty="0"/>
              <a:t> and automate editing and imputation process for </a:t>
            </a:r>
            <a:r>
              <a:rPr lang="en-US" b="1" dirty="0"/>
              <a:t>Blaise</a:t>
            </a:r>
            <a:r>
              <a:rPr lang="en-US" dirty="0"/>
              <a:t> surveys in a </a:t>
            </a:r>
            <a:r>
              <a:rPr lang="en-US" i="1" dirty="0"/>
              <a:t>generalized </a:t>
            </a:r>
            <a:r>
              <a:rPr lang="en-US" dirty="0"/>
              <a:t>system</a:t>
            </a:r>
          </a:p>
          <a:p>
            <a:pPr lvl="1"/>
            <a:r>
              <a:rPr lang="en-US" dirty="0"/>
              <a:t>Imputation, Deterministic Edits, Automation and Logic (IDEAL)</a:t>
            </a:r>
          </a:p>
        </p:txBody>
      </p:sp>
      <p:sp>
        <p:nvSpPr>
          <p:cNvPr id="4" name="Slide Number Placeholder 3">
            <a:extLst>
              <a:ext uri="{FF2B5EF4-FFF2-40B4-BE49-F238E27FC236}">
                <a16:creationId xmlns:a16="http://schemas.microsoft.com/office/drawing/2014/main" id="{EC5BE61F-D489-4A22-B67F-91BDA6F83B52}"/>
              </a:ext>
            </a:extLst>
          </p:cNvPr>
          <p:cNvSpPr>
            <a:spLocks noGrp="1"/>
          </p:cNvSpPr>
          <p:nvPr>
            <p:ph type="sldNum" sz="quarter" idx="12"/>
          </p:nvPr>
        </p:nvSpPr>
        <p:spPr/>
        <p:txBody>
          <a:bodyPr/>
          <a:lstStyle/>
          <a:p>
            <a:fld id="{E6C86E36-C69D-4322-A283-EBFF6F1FA6B3}" type="slidenum">
              <a:rPr lang="en-US" smtClean="0"/>
              <a:pPr/>
              <a:t>6</a:t>
            </a:fld>
            <a:endParaRPr lang="en-US" dirty="0"/>
          </a:p>
        </p:txBody>
      </p:sp>
      <p:sp>
        <p:nvSpPr>
          <p:cNvPr id="6" name="Footer Placeholder 5">
            <a:extLst>
              <a:ext uri="{FF2B5EF4-FFF2-40B4-BE49-F238E27FC236}">
                <a16:creationId xmlns:a16="http://schemas.microsoft.com/office/drawing/2014/main" id="{A3071F21-91AC-48EA-8497-FB9BBC651EA1}"/>
              </a:ext>
            </a:extLst>
          </p:cNvPr>
          <p:cNvSpPr>
            <a:spLocks noGrp="1"/>
          </p:cNvSpPr>
          <p:nvPr>
            <p:ph type="ftr" sz="quarter" idx="11"/>
          </p:nvPr>
        </p:nvSpPr>
        <p:spPr/>
        <p:txBody>
          <a:bodyPr/>
          <a:lstStyle/>
          <a:p>
            <a:r>
              <a:rPr lang="en-US"/>
              <a:t>2</a:t>
            </a:r>
          </a:p>
        </p:txBody>
      </p:sp>
      <p:pic>
        <p:nvPicPr>
          <p:cNvPr id="7" name="Recorded Sound">
            <a:hlinkClick r:id="" action="ppaction://media"/>
            <a:extLst>
              <a:ext uri="{FF2B5EF4-FFF2-40B4-BE49-F238E27FC236}">
                <a16:creationId xmlns:a16="http://schemas.microsoft.com/office/drawing/2014/main" id="{E221FB16-9216-4F7D-A7B6-FCCDF1CDEF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79296" y="6230751"/>
            <a:ext cx="406400" cy="406400"/>
          </a:xfrm>
          <a:prstGeom prst="rect">
            <a:avLst/>
          </a:prstGeom>
        </p:spPr>
      </p:pic>
    </p:spTree>
    <p:extLst>
      <p:ext uri="{BB962C8B-B14F-4D97-AF65-F5344CB8AC3E}">
        <p14:creationId xmlns:p14="http://schemas.microsoft.com/office/powerpoint/2010/main" val="1021932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386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512FE77D-8598-4C1B-87A3-935F26E4C6FC}"/>
              </a:ext>
            </a:extLst>
          </p:cNvPr>
          <p:cNvGraphicFramePr/>
          <p:nvPr>
            <p:extLst>
              <p:ext uri="{D42A27DB-BD31-4B8C-83A1-F6EECF244321}">
                <p14:modId xmlns:p14="http://schemas.microsoft.com/office/powerpoint/2010/main" val="1821516100"/>
              </p:ext>
            </p:extLst>
          </p:nvPr>
        </p:nvGraphicFramePr>
        <p:xfrm>
          <a:off x="0" y="0"/>
          <a:ext cx="9061806" cy="664738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Footer Placeholder 4">
            <a:extLst>
              <a:ext uri="{FF2B5EF4-FFF2-40B4-BE49-F238E27FC236}">
                <a16:creationId xmlns:a16="http://schemas.microsoft.com/office/drawing/2014/main" id="{6B346B07-A9D4-4312-ACF7-2B9846D4CCA2}"/>
              </a:ext>
            </a:extLst>
          </p:cNvPr>
          <p:cNvSpPr>
            <a:spLocks noGrp="1"/>
          </p:cNvSpPr>
          <p:nvPr>
            <p:ph type="ftr" sz="quarter" idx="11"/>
          </p:nvPr>
        </p:nvSpPr>
        <p:spPr/>
        <p:txBody>
          <a:bodyPr/>
          <a:lstStyle/>
          <a:p>
            <a:r>
              <a:rPr lang="en-US"/>
              <a:t>6</a:t>
            </a:r>
            <a:endParaRPr lang="en-US" dirty="0"/>
          </a:p>
        </p:txBody>
      </p:sp>
      <p:cxnSp>
        <p:nvCxnSpPr>
          <p:cNvPr id="6" name="Straight Connector 5">
            <a:extLst>
              <a:ext uri="{FF2B5EF4-FFF2-40B4-BE49-F238E27FC236}">
                <a16:creationId xmlns:a16="http://schemas.microsoft.com/office/drawing/2014/main" id="{86D9DB2B-A4D8-4AAC-8B74-E3CF1ADD46BB}"/>
              </a:ext>
            </a:extLst>
          </p:cNvPr>
          <p:cNvCxnSpPr/>
          <p:nvPr/>
        </p:nvCxnSpPr>
        <p:spPr>
          <a:xfrm>
            <a:off x="0" y="3500920"/>
            <a:ext cx="9144000" cy="0"/>
          </a:xfrm>
          <a:prstGeom prst="line">
            <a:avLst/>
          </a:prstGeom>
          <a:ln w="50800">
            <a:solidFill>
              <a:schemeClr val="accent4"/>
            </a:solidFill>
            <a:prstDash val="sysDash"/>
          </a:ln>
        </p:spPr>
        <p:style>
          <a:lnRef idx="1">
            <a:schemeClr val="accent1"/>
          </a:lnRef>
          <a:fillRef idx="0">
            <a:schemeClr val="accent1"/>
          </a:fillRef>
          <a:effectRef idx="0">
            <a:schemeClr val="accent1"/>
          </a:effectRef>
          <a:fontRef idx="minor">
            <a:schemeClr val="tx1"/>
          </a:fontRef>
        </p:style>
      </p:cxnSp>
      <p:pic>
        <p:nvPicPr>
          <p:cNvPr id="3" name="Recorded Sound">
            <a:hlinkClick r:id="" action="ppaction://media"/>
            <a:extLst>
              <a:ext uri="{FF2B5EF4-FFF2-40B4-BE49-F238E27FC236}">
                <a16:creationId xmlns:a16="http://schemas.microsoft.com/office/drawing/2014/main" id="{3E28291C-0C98-402E-B3F8-3B13DE44DA2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59028" y="6074828"/>
            <a:ext cx="406400" cy="406400"/>
          </a:xfrm>
          <a:prstGeom prst="rect">
            <a:avLst/>
          </a:prstGeom>
        </p:spPr>
      </p:pic>
    </p:spTree>
    <p:extLst>
      <p:ext uri="{BB962C8B-B14F-4D97-AF65-F5344CB8AC3E}">
        <p14:creationId xmlns:p14="http://schemas.microsoft.com/office/powerpoint/2010/main" val="4138087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45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4C0BA7-3E93-46F0-AF6D-4F82B5FBA4AA}"/>
              </a:ext>
            </a:extLst>
          </p:cNvPr>
          <p:cNvSpPr/>
          <p:nvPr/>
        </p:nvSpPr>
        <p:spPr>
          <a:xfrm>
            <a:off x="0" y="15240"/>
            <a:ext cx="9144000" cy="1905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8800" y="548640"/>
            <a:ext cx="10261600" cy="838200"/>
          </a:xfrm>
        </p:spPr>
        <p:txBody>
          <a:bodyPr>
            <a:normAutofit fontScale="90000"/>
          </a:bodyPr>
          <a:lstStyle/>
          <a:p>
            <a:r>
              <a:rPr lang="en-US" dirty="0"/>
              <a:t>Warning Pass-Through:</a:t>
            </a:r>
            <a:br>
              <a:rPr lang="en-US" dirty="0"/>
            </a:br>
            <a:r>
              <a:rPr lang="en-US" dirty="0"/>
              <a:t>Purpose</a:t>
            </a:r>
          </a:p>
        </p:txBody>
      </p:sp>
      <p:sp>
        <p:nvSpPr>
          <p:cNvPr id="3" name="Content Placeholder 2"/>
          <p:cNvSpPr>
            <a:spLocks noGrp="1"/>
          </p:cNvSpPr>
          <p:nvPr>
            <p:ph idx="1"/>
          </p:nvPr>
        </p:nvSpPr>
        <p:spPr>
          <a:xfrm>
            <a:off x="0" y="1920240"/>
            <a:ext cx="9072081" cy="4525963"/>
          </a:xfrm>
        </p:spPr>
        <p:txBody>
          <a:bodyPr>
            <a:normAutofit/>
          </a:bodyPr>
          <a:lstStyle/>
          <a:p>
            <a:r>
              <a:rPr lang="en-US" dirty="0"/>
              <a:t>Two types of errors in Blaise</a:t>
            </a:r>
          </a:p>
          <a:p>
            <a:pPr lvl="1"/>
            <a:r>
              <a:rPr lang="en-US" dirty="0"/>
              <a:t>Critical: review, must change value to make record “clean”</a:t>
            </a:r>
          </a:p>
          <a:p>
            <a:pPr lvl="1"/>
            <a:r>
              <a:rPr lang="en-US" dirty="0"/>
              <a:t>Warning: review, must change value or “suppress” to make record “clean”</a:t>
            </a:r>
          </a:p>
          <a:p>
            <a:r>
              <a:rPr lang="en-US" dirty="0"/>
              <a:t>No longer require suppression for warning errors</a:t>
            </a:r>
          </a:p>
          <a:p>
            <a:r>
              <a:rPr lang="en-US" dirty="0"/>
              <a:t>Increase efficiency and allow focus on records that impact estimates</a:t>
            </a:r>
          </a:p>
          <a:p>
            <a:pPr marL="457189" lvl="1" indent="0">
              <a:buNone/>
            </a:pPr>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0C35DB4D-832E-4D71-BB3F-2F2294611E48}"/>
              </a:ext>
            </a:extLst>
          </p:cNvPr>
          <p:cNvSpPr>
            <a:spLocks noGrp="1"/>
          </p:cNvSpPr>
          <p:nvPr>
            <p:ph type="sldNum" sz="quarter" idx="12"/>
          </p:nvPr>
        </p:nvSpPr>
        <p:spPr/>
        <p:txBody>
          <a:bodyPr/>
          <a:lstStyle/>
          <a:p>
            <a:fld id="{E6C86E36-C69D-4322-A283-EBFF6F1FA6B3}" type="slidenum">
              <a:rPr lang="en-US" smtClean="0"/>
              <a:pPr/>
              <a:t>8</a:t>
            </a:fld>
            <a:endParaRPr lang="en-US" dirty="0"/>
          </a:p>
        </p:txBody>
      </p:sp>
      <p:sp>
        <p:nvSpPr>
          <p:cNvPr id="6" name="Footer Placeholder 5">
            <a:extLst>
              <a:ext uri="{FF2B5EF4-FFF2-40B4-BE49-F238E27FC236}">
                <a16:creationId xmlns:a16="http://schemas.microsoft.com/office/drawing/2014/main" id="{5B828581-623F-4E1F-8C38-39A6747579B8}"/>
              </a:ext>
            </a:extLst>
          </p:cNvPr>
          <p:cNvSpPr>
            <a:spLocks noGrp="1"/>
          </p:cNvSpPr>
          <p:nvPr>
            <p:ph type="ftr" sz="quarter" idx="11"/>
          </p:nvPr>
        </p:nvSpPr>
        <p:spPr/>
        <p:txBody>
          <a:bodyPr/>
          <a:lstStyle/>
          <a:p>
            <a:r>
              <a:rPr lang="en-US" dirty="0"/>
              <a:t>7</a:t>
            </a:r>
          </a:p>
        </p:txBody>
      </p:sp>
      <p:pic>
        <p:nvPicPr>
          <p:cNvPr id="8" name="Recorded Sound">
            <a:hlinkClick r:id="" action="ppaction://media"/>
            <a:extLst>
              <a:ext uri="{FF2B5EF4-FFF2-40B4-BE49-F238E27FC236}">
                <a16:creationId xmlns:a16="http://schemas.microsoft.com/office/drawing/2014/main" id="{296F72C2-4B35-4AFE-93AF-9074CF16A5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25600" y="6208776"/>
            <a:ext cx="406400" cy="406400"/>
          </a:xfrm>
          <a:prstGeom prst="rect">
            <a:avLst/>
          </a:prstGeom>
        </p:spPr>
      </p:pic>
    </p:spTree>
    <p:extLst>
      <p:ext uri="{BB962C8B-B14F-4D97-AF65-F5344CB8AC3E}">
        <p14:creationId xmlns:p14="http://schemas.microsoft.com/office/powerpoint/2010/main" val="3522479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438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E0755D7-DC47-40E6-AEC7-24229CF0C841}"/>
              </a:ext>
            </a:extLst>
          </p:cNvPr>
          <p:cNvSpPr/>
          <p:nvPr/>
        </p:nvSpPr>
        <p:spPr>
          <a:xfrm>
            <a:off x="0" y="0"/>
            <a:ext cx="9144000" cy="1905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8800" y="350520"/>
            <a:ext cx="10261600" cy="838200"/>
          </a:xfrm>
        </p:spPr>
        <p:txBody>
          <a:bodyPr>
            <a:normAutofit fontScale="90000"/>
          </a:bodyPr>
          <a:lstStyle/>
          <a:p>
            <a:r>
              <a:rPr lang="en-US" dirty="0"/>
              <a:t>Warning Pass-Through: </a:t>
            </a:r>
            <a:br>
              <a:rPr lang="en-US" dirty="0"/>
            </a:br>
            <a:r>
              <a:rPr lang="en-US" dirty="0"/>
              <a:t>Accomplishments</a:t>
            </a:r>
          </a:p>
        </p:txBody>
      </p:sp>
      <p:sp>
        <p:nvSpPr>
          <p:cNvPr id="3" name="Content Placeholder 2"/>
          <p:cNvSpPr>
            <a:spLocks noGrp="1"/>
          </p:cNvSpPr>
          <p:nvPr>
            <p:ph idx="1"/>
          </p:nvPr>
        </p:nvSpPr>
        <p:spPr>
          <a:xfrm>
            <a:off x="0" y="1867696"/>
            <a:ext cx="9000163" cy="4525963"/>
          </a:xfrm>
        </p:spPr>
        <p:txBody>
          <a:bodyPr>
            <a:normAutofit/>
          </a:bodyPr>
          <a:lstStyle/>
          <a:p>
            <a:r>
              <a:rPr lang="en-US" dirty="0"/>
              <a:t>Developed mechanics in processing stream to continue processing with only warning errors on record </a:t>
            </a:r>
          </a:p>
          <a:p>
            <a:r>
              <a:rPr lang="en-US" dirty="0"/>
              <a:t>Provided training and updated survey documentation</a:t>
            </a:r>
          </a:p>
          <a:p>
            <a:r>
              <a:rPr lang="en-US" dirty="0"/>
              <a:t>Set clear plan and communications to implement for future surveys</a:t>
            </a:r>
          </a:p>
          <a:p>
            <a:r>
              <a:rPr lang="en-US" dirty="0"/>
              <a:t>Converted over twenty Blaise surveys</a:t>
            </a:r>
          </a:p>
        </p:txBody>
      </p:sp>
      <p:sp>
        <p:nvSpPr>
          <p:cNvPr id="5" name="Slide Number Placeholder 4">
            <a:extLst>
              <a:ext uri="{FF2B5EF4-FFF2-40B4-BE49-F238E27FC236}">
                <a16:creationId xmlns:a16="http://schemas.microsoft.com/office/drawing/2014/main" id="{F69A337D-C1F8-4027-80FC-6D646DCD4C5F}"/>
              </a:ext>
            </a:extLst>
          </p:cNvPr>
          <p:cNvSpPr>
            <a:spLocks noGrp="1"/>
          </p:cNvSpPr>
          <p:nvPr>
            <p:ph type="sldNum" sz="quarter" idx="12"/>
          </p:nvPr>
        </p:nvSpPr>
        <p:spPr/>
        <p:txBody>
          <a:bodyPr/>
          <a:lstStyle/>
          <a:p>
            <a:fld id="{E6C86E36-C69D-4322-A283-EBFF6F1FA6B3}" type="slidenum">
              <a:rPr lang="en-US" smtClean="0"/>
              <a:pPr/>
              <a:t>9</a:t>
            </a:fld>
            <a:endParaRPr lang="en-US" dirty="0"/>
          </a:p>
        </p:txBody>
      </p:sp>
      <p:sp>
        <p:nvSpPr>
          <p:cNvPr id="6" name="Footer Placeholder 5">
            <a:extLst>
              <a:ext uri="{FF2B5EF4-FFF2-40B4-BE49-F238E27FC236}">
                <a16:creationId xmlns:a16="http://schemas.microsoft.com/office/drawing/2014/main" id="{77A64069-B0A0-4206-844D-311C4BA6DB9C}"/>
              </a:ext>
            </a:extLst>
          </p:cNvPr>
          <p:cNvSpPr>
            <a:spLocks noGrp="1"/>
          </p:cNvSpPr>
          <p:nvPr>
            <p:ph type="ftr" sz="quarter" idx="11"/>
          </p:nvPr>
        </p:nvSpPr>
        <p:spPr/>
        <p:txBody>
          <a:bodyPr/>
          <a:lstStyle/>
          <a:p>
            <a:r>
              <a:rPr lang="en-US" dirty="0"/>
              <a:t>8</a:t>
            </a:r>
          </a:p>
        </p:txBody>
      </p:sp>
      <p:pic>
        <p:nvPicPr>
          <p:cNvPr id="7" name="Recorded Sound">
            <a:hlinkClick r:id="" action="ppaction://media"/>
            <a:extLst>
              <a:ext uri="{FF2B5EF4-FFF2-40B4-BE49-F238E27FC236}">
                <a16:creationId xmlns:a16="http://schemas.microsoft.com/office/drawing/2014/main" id="{AC2181C1-88C9-4095-9FE9-1155192CF0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81632" y="6216844"/>
            <a:ext cx="406400" cy="406400"/>
          </a:xfrm>
          <a:prstGeom prst="rect">
            <a:avLst/>
          </a:prstGeom>
        </p:spPr>
      </p:pic>
    </p:spTree>
    <p:extLst>
      <p:ext uri="{BB962C8B-B14F-4D97-AF65-F5344CB8AC3E}">
        <p14:creationId xmlns:p14="http://schemas.microsoft.com/office/powerpoint/2010/main" val="3261227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8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1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3595</TotalTime>
  <Words>946</Words>
  <Application>Microsoft Office PowerPoint</Application>
  <PresentationFormat>On-screen Show (4:3)</PresentationFormat>
  <Paragraphs>170</Paragraphs>
  <Slides>21</Slides>
  <Notes>21</Notes>
  <HiddenSlides>0</HiddenSlides>
  <MMClips>22</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21</vt:i4>
      </vt:variant>
    </vt:vector>
  </HeadingPairs>
  <TitlesOfParts>
    <vt:vector size="25" baseType="lpstr">
      <vt:lpstr>Arial</vt:lpstr>
      <vt:lpstr>Calibri</vt:lpstr>
      <vt:lpstr>14_Custom Design</vt:lpstr>
      <vt:lpstr>Office Theme</vt:lpstr>
      <vt:lpstr>Growing a Modern Edit and Imputation System </vt:lpstr>
      <vt:lpstr> The Findings and Conclusions in This Preliminary Presentation Have Not Been Formally Disseminated by the U.S. Department of Agriculture and Should Not Be Construed to Represent Any Agency Determination or Policy </vt:lpstr>
      <vt:lpstr>Editing and Imputation (E&amp;I)</vt:lpstr>
      <vt:lpstr>Current E&amp;I Systems</vt:lpstr>
      <vt:lpstr>E&amp;I Review</vt:lpstr>
      <vt:lpstr>Goal</vt:lpstr>
      <vt:lpstr>PowerPoint Presentation</vt:lpstr>
      <vt:lpstr>Warning Pass-Through: Purpose</vt:lpstr>
      <vt:lpstr>Warning Pass-Through:  Accomplishments</vt:lpstr>
      <vt:lpstr>Estimation Tools:  Purpose</vt:lpstr>
      <vt:lpstr>Estimation Tools:  Accomplishments</vt:lpstr>
      <vt:lpstr>Automated Editing for Administrative Codes: Purpose</vt:lpstr>
      <vt:lpstr>Automated Editing for Administrative Codes: Accomplishments</vt:lpstr>
      <vt:lpstr>Imputation, Deterministic Edits, Automation, and Logic (IDEAL): Purpose</vt:lpstr>
      <vt:lpstr>IDEAL:  Accomplishments</vt:lpstr>
      <vt:lpstr>Challenges (and Successes!)</vt:lpstr>
      <vt:lpstr>Challenges (and Successes!)</vt:lpstr>
      <vt:lpstr>Challenges (and Successes!)</vt:lpstr>
      <vt:lpstr>Conclusion</vt:lpstr>
      <vt:lpstr>The People</vt:lpstr>
      <vt:lpstr>Thank you!</vt:lpstr>
    </vt:vector>
  </TitlesOfParts>
  <Company>USDA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 Ten Project 7: Automated Editing  FY20 Project Close-out </dc:title>
  <dc:creator>Miller, Darcy - REE-NASS, Washington, DC</dc:creator>
  <cp:lastModifiedBy>Miller, Darcy - REE-NASS, Washington, DC</cp:lastModifiedBy>
  <cp:revision>174</cp:revision>
  <cp:lastPrinted>2021-10-15T14:24:43Z</cp:lastPrinted>
  <dcterms:created xsi:type="dcterms:W3CDTF">2020-08-18T19:46:13Z</dcterms:created>
  <dcterms:modified xsi:type="dcterms:W3CDTF">2021-10-25T16:37:55Z</dcterms:modified>
</cp:coreProperties>
</file>

<file path=docProps/thumbnail.jpeg>
</file>